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13"/>
  </p:notesMasterIdLst>
  <p:sldIdLst>
    <p:sldId id="256" r:id="rId5"/>
    <p:sldId id="262" r:id="rId6"/>
    <p:sldId id="273" r:id="rId7"/>
    <p:sldId id="285" r:id="rId8"/>
    <p:sldId id="301" r:id="rId9"/>
    <p:sldId id="300" r:id="rId10"/>
    <p:sldId id="316" r:id="rId11"/>
    <p:sldId id="324"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 Griffith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24CEF-731B-194E-B8C6-398355676189}" v="7" dt="2026-06-26T15:59:58.682"/>
  </p1510:revLst>
</p1510:revInfo>
</file>

<file path=ppt/tableStyles.xml><?xml version="1.0" encoding="utf-8"?>
<a:tblStyleLst xmlns:a="http://schemas.openxmlformats.org/drawingml/2006/main" def="{233DB0D1-3829-4386-BB9A-606076A0DCE9}">
  <a:tblStyle styleId="{233DB0D1-3829-4386-BB9A-606076A0DCE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9681" autoAdjust="0"/>
  </p:normalViewPr>
  <p:slideViewPr>
    <p:cSldViewPr snapToGrid="0">
      <p:cViewPr varScale="1">
        <p:scale>
          <a:sx n="91" d="100"/>
          <a:sy n="91" d="100"/>
        </p:scale>
        <p:origin x="201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G Griffiths" userId="31846bec-26a4-48b8-955e-9b1f2ac75211" providerId="ADAL" clId="{4A7A03AE-9618-5244-8CB5-43851FE42194}"/>
    <pc:docChg chg="modSld">
      <pc:chgData name="Mr G Griffiths" userId="31846bec-26a4-48b8-955e-9b1f2ac75211" providerId="ADAL" clId="{4A7A03AE-9618-5244-8CB5-43851FE42194}" dt="2026-06-26T16:01:39.463" v="16" actId="20577"/>
      <pc:docMkLst>
        <pc:docMk/>
      </pc:docMkLst>
      <pc:sldChg chg="modSp">
        <pc:chgData name="Mr G Griffiths" userId="31846bec-26a4-48b8-955e-9b1f2ac75211" providerId="ADAL" clId="{4A7A03AE-9618-5244-8CB5-43851FE42194}" dt="2026-06-26T15:59:18.977" v="0"/>
        <pc:sldMkLst>
          <pc:docMk/>
          <pc:sldMk cId="2833518218" sldId="262"/>
        </pc:sldMkLst>
        <pc:spChg chg="mod">
          <ac:chgData name="Mr G Griffiths" userId="31846bec-26a4-48b8-955e-9b1f2ac75211" providerId="ADAL" clId="{4A7A03AE-9618-5244-8CB5-43851FE42194}" dt="2026-06-26T15:59:18.977" v="0"/>
          <ac:spMkLst>
            <pc:docMk/>
            <pc:sldMk cId="2833518218" sldId="262"/>
            <ac:spMk id="9" creationId="{42721FA5-27E4-DC68-6C8A-3E86D98F297F}"/>
          </ac:spMkLst>
        </pc:spChg>
      </pc:sldChg>
      <pc:sldChg chg="modSp">
        <pc:chgData name="Mr G Griffiths" userId="31846bec-26a4-48b8-955e-9b1f2ac75211" providerId="ADAL" clId="{4A7A03AE-9618-5244-8CB5-43851FE42194}" dt="2026-06-26T15:59:21.797" v="1"/>
        <pc:sldMkLst>
          <pc:docMk/>
          <pc:sldMk cId="3148783228" sldId="273"/>
        </pc:sldMkLst>
        <pc:spChg chg="mod">
          <ac:chgData name="Mr G Griffiths" userId="31846bec-26a4-48b8-955e-9b1f2ac75211" providerId="ADAL" clId="{4A7A03AE-9618-5244-8CB5-43851FE42194}" dt="2026-06-26T15:59:21.797" v="1"/>
          <ac:spMkLst>
            <pc:docMk/>
            <pc:sldMk cId="3148783228" sldId="273"/>
            <ac:spMk id="15" creationId="{2D10F70B-27C3-1C72-0B0B-9BCD08183B88}"/>
          </ac:spMkLst>
        </pc:spChg>
      </pc:sldChg>
      <pc:sldChg chg="modSp">
        <pc:chgData name="Mr G Griffiths" userId="31846bec-26a4-48b8-955e-9b1f2ac75211" providerId="ADAL" clId="{4A7A03AE-9618-5244-8CB5-43851FE42194}" dt="2026-06-26T15:59:23.977" v="2"/>
        <pc:sldMkLst>
          <pc:docMk/>
          <pc:sldMk cId="2462486245" sldId="285"/>
        </pc:sldMkLst>
        <pc:spChg chg="mod">
          <ac:chgData name="Mr G Griffiths" userId="31846bec-26a4-48b8-955e-9b1f2ac75211" providerId="ADAL" clId="{4A7A03AE-9618-5244-8CB5-43851FE42194}" dt="2026-06-26T15:59:23.977" v="2"/>
          <ac:spMkLst>
            <pc:docMk/>
            <pc:sldMk cId="2462486245" sldId="285"/>
            <ac:spMk id="4" creationId="{22C8DDEE-C6EB-CB5B-FCBB-8265DC29E62B}"/>
          </ac:spMkLst>
        </pc:spChg>
      </pc:sldChg>
      <pc:sldChg chg="modSp mod">
        <pc:chgData name="Mr G Griffiths" userId="31846bec-26a4-48b8-955e-9b1f2ac75211" providerId="ADAL" clId="{4A7A03AE-9618-5244-8CB5-43851FE42194}" dt="2026-06-26T15:59:44.875" v="10" actId="20577"/>
        <pc:sldMkLst>
          <pc:docMk/>
          <pc:sldMk cId="1531214974" sldId="300"/>
        </pc:sldMkLst>
        <pc:spChg chg="mod">
          <ac:chgData name="Mr G Griffiths" userId="31846bec-26a4-48b8-955e-9b1f2ac75211" providerId="ADAL" clId="{4A7A03AE-9618-5244-8CB5-43851FE42194}" dt="2026-06-26T15:59:44.875" v="10" actId="20577"/>
          <ac:spMkLst>
            <pc:docMk/>
            <pc:sldMk cId="1531214974" sldId="300"/>
            <ac:spMk id="3" creationId="{F1D47165-9D00-8133-6422-106B54D32169}"/>
          </ac:spMkLst>
        </pc:spChg>
      </pc:sldChg>
      <pc:sldChg chg="modSp mod">
        <pc:chgData name="Mr G Griffiths" userId="31846bec-26a4-48b8-955e-9b1f2ac75211" providerId="ADAL" clId="{4A7A03AE-9618-5244-8CB5-43851FE42194}" dt="2026-06-26T16:01:39.463" v="16" actId="20577"/>
        <pc:sldMkLst>
          <pc:docMk/>
          <pc:sldMk cId="1770176079" sldId="301"/>
        </pc:sldMkLst>
        <pc:spChg chg="mod">
          <ac:chgData name="Mr G Griffiths" userId="31846bec-26a4-48b8-955e-9b1f2ac75211" providerId="ADAL" clId="{4A7A03AE-9618-5244-8CB5-43851FE42194}" dt="2026-06-26T16:01:39.463" v="16" actId="20577"/>
          <ac:spMkLst>
            <pc:docMk/>
            <pc:sldMk cId="1770176079" sldId="301"/>
            <ac:spMk id="7" creationId="{72653DDF-E1DD-04AF-6D8D-220CE2F31632}"/>
          </ac:spMkLst>
        </pc:spChg>
      </pc:sldChg>
      <pc:sldChg chg="modSp">
        <pc:chgData name="Mr G Griffiths" userId="31846bec-26a4-48b8-955e-9b1f2ac75211" providerId="ADAL" clId="{4A7A03AE-9618-5244-8CB5-43851FE42194}" dt="2026-06-26T15:59:40.023" v="8"/>
        <pc:sldMkLst>
          <pc:docMk/>
          <pc:sldMk cId="3911835001" sldId="316"/>
        </pc:sldMkLst>
        <pc:spChg chg="mod">
          <ac:chgData name="Mr G Griffiths" userId="31846bec-26a4-48b8-955e-9b1f2ac75211" providerId="ADAL" clId="{4A7A03AE-9618-5244-8CB5-43851FE42194}" dt="2026-06-26T15:59:40.023" v="8"/>
          <ac:spMkLst>
            <pc:docMk/>
            <pc:sldMk cId="3911835001" sldId="316"/>
            <ac:spMk id="3" creationId="{BEDDA20D-CB0E-494F-7BC3-9D91BAEC0FA5}"/>
          </ac:spMkLst>
        </pc:spChg>
      </pc:sldChg>
      <pc:sldChg chg="modSp">
        <pc:chgData name="Mr G Griffiths" userId="31846bec-26a4-48b8-955e-9b1f2ac75211" providerId="ADAL" clId="{4A7A03AE-9618-5244-8CB5-43851FE42194}" dt="2026-06-26T15:59:58.682" v="13"/>
        <pc:sldMkLst>
          <pc:docMk/>
          <pc:sldMk cId="894123483" sldId="324"/>
        </pc:sldMkLst>
        <pc:spChg chg="mod">
          <ac:chgData name="Mr G Griffiths" userId="31846bec-26a4-48b8-955e-9b1f2ac75211" providerId="ADAL" clId="{4A7A03AE-9618-5244-8CB5-43851FE42194}" dt="2026-06-26T15:59:58.682" v="13"/>
          <ac:spMkLst>
            <pc:docMk/>
            <pc:sldMk cId="894123483" sldId="324"/>
            <ac:spMk id="5" creationId="{26F3BBBC-DB28-89E9-2019-45CB86DA02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15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44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7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14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68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18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5"/>
        <p:cNvGrpSpPr/>
        <p:nvPr/>
      </p:nvGrpSpPr>
      <p:grpSpPr>
        <a:xfrm>
          <a:off x="0" y="0"/>
          <a:ext cx="0" cy="0"/>
          <a:chOff x="0" y="0"/>
          <a:chExt cx="0" cy="0"/>
        </a:xfrm>
      </p:grpSpPr>
      <p:pic>
        <p:nvPicPr>
          <p:cNvPr id="2" name="Picture 1" descr="A poster of a person's head with icons&#10;&#10;Description automatically generated">
            <a:extLst>
              <a:ext uri="{FF2B5EF4-FFF2-40B4-BE49-F238E27FC236}">
                <a16:creationId xmlns:a16="http://schemas.microsoft.com/office/drawing/2014/main" id="{9577BE57-616F-B764-587D-D5A16F596E21}"/>
              </a:ext>
            </a:extLst>
          </p:cNvPr>
          <p:cNvPicPr>
            <a:picLocks noChangeAspect="1"/>
          </p:cNvPicPr>
          <p:nvPr userDrawn="1"/>
        </p:nvPicPr>
        <p:blipFill>
          <a:blip r:embed="rId2"/>
          <a:srcRect l="7925" r="16793"/>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userDrawn="1">
  <p:cSld name="Title and Vertical Text">
    <p:spTree>
      <p:nvGrpSpPr>
        <p:cNvPr id="1" name="Shape 17"/>
        <p:cNvGrpSpPr/>
        <p:nvPr/>
      </p:nvGrpSpPr>
      <p:grpSpPr>
        <a:xfrm>
          <a:off x="0" y="0"/>
          <a:ext cx="0" cy="0"/>
          <a:chOff x="0" y="0"/>
          <a:chExt cx="0" cy="0"/>
        </a:xfrm>
      </p:grpSpPr>
      <p:pic>
        <p:nvPicPr>
          <p:cNvPr id="3" name="Picture 2" descr="A blue and white screen with a white border&#10;&#10;Description automatically generated with medium confidence">
            <a:extLst>
              <a:ext uri="{FF2B5EF4-FFF2-40B4-BE49-F238E27FC236}">
                <a16:creationId xmlns:a16="http://schemas.microsoft.com/office/drawing/2014/main" id="{2BBD4EA4-91C7-C11C-6DB7-67533A19AD24}"/>
              </a:ext>
            </a:extLst>
          </p:cNvPr>
          <p:cNvPicPr>
            <a:picLocks noChangeAspect="1"/>
          </p:cNvPicPr>
          <p:nvPr userDrawn="1"/>
        </p:nvPicPr>
        <p:blipFill>
          <a:blip r:embed="rId2"/>
          <a:srcRect l="5585" r="16698"/>
          <a:stretch/>
        </p:blipFill>
        <p:spPr>
          <a:xfrm>
            <a:off x="0" y="0"/>
            <a:ext cx="9144000" cy="6618246"/>
          </a:xfrm>
          <a:prstGeom prst="rect">
            <a:avLst/>
          </a:prstGeom>
        </p:spPr>
      </p:pic>
      <p:sp>
        <p:nvSpPr>
          <p:cNvPr id="2" name="Google Shape;19;p3">
            <a:extLst>
              <a:ext uri="{FF2B5EF4-FFF2-40B4-BE49-F238E27FC236}">
                <a16:creationId xmlns:a16="http://schemas.microsoft.com/office/drawing/2014/main" id="{E12BD61C-35C2-44BA-0557-AE852896D28F}"/>
              </a:ext>
            </a:extLst>
          </p:cNvPr>
          <p:cNvSpPr txBox="1">
            <a:spLocks noGrp="1"/>
          </p:cNvSpPr>
          <p:nvPr>
            <p:ph type="title"/>
          </p:nvPr>
        </p:nvSpPr>
        <p:spPr>
          <a:xfrm>
            <a:off x="967886" y="193613"/>
            <a:ext cx="7475845" cy="404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400"/>
              <a:buFont typeface="Avenir"/>
              <a:buNone/>
              <a:defRPr sz="2400" b="0" i="0">
                <a:solidFill>
                  <a:schemeClr val="lt1"/>
                </a:solidFill>
                <a:latin typeface="Gill Sans MT" panose="020B0502020104020203" pitchFamily="34" charset="0"/>
                <a:ea typeface="Gill Sans MT" panose="020B0502020104020203" pitchFamily="34" charset="0"/>
                <a:cs typeface="Gill Sans MT" panose="020B0502020104020203"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tmp"/><Relationship Id="rId7"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mp"/><Relationship Id="rId10" Type="http://schemas.openxmlformats.org/officeDocument/2006/relationships/image" Target="../media/image19.jpeg"/><Relationship Id="rId4" Type="http://schemas.openxmlformats.org/officeDocument/2006/relationships/image" Target="../media/image13.tmp"/><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32" name="Google Shape;32;p5"/>
          <p:cNvSpPr/>
          <p:nvPr/>
        </p:nvSpPr>
        <p:spPr>
          <a:xfrm>
            <a:off x="3417456" y="4106606"/>
            <a:ext cx="4844066" cy="2640723"/>
          </a:xfrm>
          <a:prstGeom prst="rect">
            <a:avLst/>
          </a:prstGeom>
          <a:noFill/>
          <a:ln>
            <a:noFill/>
          </a:ln>
        </p:spPr>
        <p:txBody>
          <a:bodyPr spcFirstLastPara="1" wrap="square" lIns="91425" tIns="45700" rIns="91425" bIns="45700" anchor="t" anchorCtr="0">
            <a:noAutofit/>
          </a:bodyPr>
          <a:lstStyle/>
          <a:p>
            <a:pPr marL="914400" marR="0" lvl="0" indent="0" algn="r" rtl="0">
              <a:lnSpc>
                <a:spcPct val="115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graphicFrame>
        <p:nvGraphicFramePr>
          <p:cNvPr id="33" name="Google Shape;33;p5"/>
          <p:cNvGraphicFramePr/>
          <p:nvPr>
            <p:extLst>
              <p:ext uri="{D42A27DB-BD31-4B8C-83A1-F6EECF244321}">
                <p14:modId xmlns:p14="http://schemas.microsoft.com/office/powerpoint/2010/main" val="3400721341"/>
              </p:ext>
            </p:extLst>
          </p:nvPr>
        </p:nvGraphicFramePr>
        <p:xfrm>
          <a:off x="4043217" y="1260975"/>
          <a:ext cx="4973025" cy="2208400"/>
        </p:xfrm>
        <a:graphic>
          <a:graphicData uri="http://schemas.openxmlformats.org/drawingml/2006/table">
            <a:tbl>
              <a:tblPr firstRow="1" firstCol="1" bandRow="1">
                <a:noFill/>
                <a:tableStyleId>{233DB0D1-3829-4386-BB9A-606076A0DCE9}</a:tableStyleId>
              </a:tblPr>
              <a:tblGrid>
                <a:gridCol w="1389925">
                  <a:extLst>
                    <a:ext uri="{9D8B030D-6E8A-4147-A177-3AD203B41FA5}">
                      <a16:colId xmlns:a16="http://schemas.microsoft.com/office/drawing/2014/main" val="20000"/>
                    </a:ext>
                  </a:extLst>
                </a:gridCol>
                <a:gridCol w="3583100">
                  <a:extLst>
                    <a:ext uri="{9D8B030D-6E8A-4147-A177-3AD203B41FA5}">
                      <a16:colId xmlns:a16="http://schemas.microsoft.com/office/drawing/2014/main" val="20001"/>
                    </a:ext>
                  </a:extLst>
                </a:gridCol>
              </a:tblGrid>
              <a:tr h="293908">
                <a:tc>
                  <a:txBody>
                    <a:bodyPr/>
                    <a:lstStyle/>
                    <a:p>
                      <a:pPr marL="0" marR="0" lvl="0" indent="0" algn="ctr" rtl="0">
                        <a:lnSpc>
                          <a:spcPct val="115000"/>
                        </a:lnSpc>
                        <a:spcBef>
                          <a:spcPts val="0"/>
                        </a:spcBef>
                        <a:spcAft>
                          <a:spcPts val="0"/>
                        </a:spcAft>
                        <a:buNone/>
                      </a:pPr>
                      <a:r>
                        <a:rPr lang="en-GB" sz="1400" u="none" strike="noStrike" cap="none" dirty="0">
                          <a:solidFill>
                            <a:schemeClr val="dk1"/>
                          </a:solidFill>
                        </a:rPr>
                        <a:t>Term</a:t>
                      </a:r>
                      <a:endParaRPr dirty="0"/>
                    </a:p>
                  </a:txBody>
                  <a:tcPr marL="68575" marR="68575"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Definition</a:t>
                      </a:r>
                      <a:endParaRPr sz="1100"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2947">
                <a:tc>
                  <a:txBody>
                    <a:bodyPr/>
                    <a:lstStyle/>
                    <a:p>
                      <a:pPr marL="0" marR="0" lvl="0" indent="0" algn="l" rtl="0">
                        <a:lnSpc>
                          <a:spcPct val="115000"/>
                        </a:lnSpc>
                        <a:spcBef>
                          <a:spcPts val="0"/>
                        </a:spcBef>
                        <a:spcAft>
                          <a:spcPts val="0"/>
                        </a:spcAft>
                        <a:buNone/>
                      </a:pPr>
                      <a:r>
                        <a:rPr lang="en-GB" sz="1100" u="none" strike="noStrike" cap="none" dirty="0">
                          <a:solidFill>
                            <a:schemeClr val="tx1"/>
                          </a:solidFill>
                          <a:latin typeface="Calibri"/>
                          <a:ea typeface="Calibri"/>
                          <a:cs typeface="Calibri"/>
                          <a:sym typeface="Calibri"/>
                        </a:rPr>
                        <a:t>Email</a:t>
                      </a:r>
                      <a:endParaRPr sz="1100" u="none" strike="noStrike" cap="none" dirty="0">
                        <a:solidFill>
                          <a:schemeClr val="tx1"/>
                        </a:solidFill>
                        <a:latin typeface="Calibri"/>
                        <a:ea typeface="Calibri"/>
                        <a:cs typeface="Calibri"/>
                        <a:sym typeface="Calibri"/>
                      </a:endParaRPr>
                    </a:p>
                  </a:txBody>
                  <a:tcPr marL="68575" marR="68575" marT="0" marB="0"/>
                </a:tc>
                <a:tc>
                  <a:txBody>
                    <a:bodyPr/>
                    <a:lstStyle/>
                    <a:p>
                      <a:r>
                        <a:rPr lang="en-GB" sz="1200" dirty="0"/>
                        <a:t>Electronic mail is a method of exchanging messages between people using electronic devices.</a:t>
                      </a:r>
                    </a:p>
                  </a:txBody>
                  <a:tcPr marL="68575" marR="68575" marT="0" marB="0"/>
                </a:tc>
                <a:extLst>
                  <a:ext uri="{0D108BD9-81ED-4DB2-BD59-A6C34878D82A}">
                    <a16:rowId xmlns:a16="http://schemas.microsoft.com/office/drawing/2014/main" val="10001"/>
                  </a:ext>
                </a:extLst>
              </a:tr>
              <a:tr h="438124">
                <a:tc>
                  <a:txBody>
                    <a:bodyPr/>
                    <a:lstStyle/>
                    <a:p>
                      <a:pPr marL="0" marR="0" lvl="0" indent="0" algn="l" rtl="0">
                        <a:lnSpc>
                          <a:spcPct val="115000"/>
                        </a:lnSpc>
                        <a:spcBef>
                          <a:spcPts val="0"/>
                        </a:spcBef>
                        <a:spcAft>
                          <a:spcPts val="0"/>
                        </a:spcAft>
                        <a:buNone/>
                      </a:pPr>
                      <a:r>
                        <a:rPr lang="en-GB" sz="1100" u="none" strike="noStrike" cap="none" dirty="0">
                          <a:solidFill>
                            <a:schemeClr val="tx1"/>
                          </a:solidFill>
                          <a:latin typeface="Calibri"/>
                          <a:ea typeface="Calibri"/>
                          <a:cs typeface="Calibri"/>
                          <a:sym typeface="Calibri"/>
                        </a:rPr>
                        <a:t>Password</a:t>
                      </a:r>
                      <a:endParaRPr sz="1100" u="none" strike="noStrike" cap="none" dirty="0">
                        <a:solidFill>
                          <a:schemeClr val="tx1"/>
                        </a:solidFill>
                        <a:latin typeface="Calibri"/>
                        <a:ea typeface="Calibri"/>
                        <a:cs typeface="Calibri"/>
                        <a:sym typeface="Calibri"/>
                      </a:endParaRPr>
                    </a:p>
                  </a:txBody>
                  <a:tcPr marL="68575" marR="68575" marT="0" marB="0"/>
                </a:tc>
                <a:tc>
                  <a:txBody>
                    <a:bodyPr/>
                    <a:lstStyle/>
                    <a:p>
                      <a:r>
                        <a:rPr lang="en-GB" sz="1200" dirty="0"/>
                        <a:t>A string of characters that allows access to a computer system or service.</a:t>
                      </a:r>
                    </a:p>
                  </a:txBody>
                  <a:tcPr marL="68575" marR="68575" marT="0" marB="0"/>
                </a:tc>
                <a:extLst>
                  <a:ext uri="{0D108BD9-81ED-4DB2-BD59-A6C34878D82A}">
                    <a16:rowId xmlns:a16="http://schemas.microsoft.com/office/drawing/2014/main" val="10002"/>
                  </a:ext>
                </a:extLst>
              </a:tr>
              <a:tr h="219062">
                <a:tc>
                  <a:txBody>
                    <a:bodyPr/>
                    <a:lstStyle/>
                    <a:p>
                      <a:r>
                        <a:rPr lang="en-GB" sz="1100" dirty="0">
                          <a:solidFill>
                            <a:schemeClr val="tx1"/>
                          </a:solidFill>
                        </a:rPr>
                        <a:t>Google</a:t>
                      </a:r>
                      <a:r>
                        <a:rPr lang="en-GB" sz="1100" baseline="0" dirty="0">
                          <a:solidFill>
                            <a:schemeClr val="tx1"/>
                          </a:solidFill>
                        </a:rPr>
                        <a:t> Drive</a:t>
                      </a:r>
                      <a:endParaRPr lang="en-GB" sz="1100" dirty="0">
                        <a:solidFill>
                          <a:schemeClr val="tx1"/>
                        </a:solidFill>
                      </a:endParaRPr>
                    </a:p>
                  </a:txBody>
                  <a:tcPr marL="68575" marR="68575" marT="0" marB="0"/>
                </a:tc>
                <a:tc>
                  <a:txBody>
                    <a:bodyPr/>
                    <a:lstStyle/>
                    <a:p>
                      <a:r>
                        <a:rPr lang="en-GB" sz="1200" dirty="0"/>
                        <a:t>A</a:t>
                      </a:r>
                      <a:r>
                        <a:rPr lang="en-GB" sz="1200" baseline="0" dirty="0"/>
                        <a:t> cloud storage platform where you can store files.</a:t>
                      </a:r>
                      <a:endParaRPr lang="en-GB" sz="1200" dirty="0"/>
                    </a:p>
                  </a:txBody>
                  <a:tcPr marL="68575" marR="68575" marT="0" marB="0"/>
                </a:tc>
                <a:extLst>
                  <a:ext uri="{0D108BD9-81ED-4DB2-BD59-A6C34878D82A}">
                    <a16:rowId xmlns:a16="http://schemas.microsoft.com/office/drawing/2014/main" val="10003"/>
                  </a:ext>
                </a:extLst>
              </a:tr>
              <a:tr h="219062">
                <a:tc>
                  <a:txBody>
                    <a:bodyPr/>
                    <a:lstStyle/>
                    <a:p>
                      <a:r>
                        <a:rPr lang="en-GB" sz="1100" dirty="0">
                          <a:solidFill>
                            <a:schemeClr val="tx1"/>
                          </a:solidFill>
                        </a:rPr>
                        <a:t>Docs</a:t>
                      </a:r>
                    </a:p>
                  </a:txBody>
                  <a:tcPr marL="68575" marR="68575" marT="0" marB="0"/>
                </a:tc>
                <a:tc>
                  <a:txBody>
                    <a:bodyPr/>
                    <a:lstStyle/>
                    <a:p>
                      <a:r>
                        <a:rPr lang="en-GB" sz="1200" dirty="0"/>
                        <a:t>An</a:t>
                      </a:r>
                      <a:r>
                        <a:rPr lang="en-GB" sz="1200" baseline="0" dirty="0"/>
                        <a:t> online text editor similar to Microsoft Word.</a:t>
                      </a:r>
                      <a:endParaRPr lang="en-GB" sz="1200" dirty="0"/>
                    </a:p>
                  </a:txBody>
                  <a:tcPr marL="68575" marR="68575" marT="0" marB="0"/>
                </a:tc>
                <a:extLst>
                  <a:ext uri="{0D108BD9-81ED-4DB2-BD59-A6C34878D82A}">
                    <a16:rowId xmlns:a16="http://schemas.microsoft.com/office/drawing/2014/main" val="10004"/>
                  </a:ext>
                </a:extLst>
              </a:tr>
              <a:tr h="415297">
                <a:tc>
                  <a:txBody>
                    <a:bodyPr/>
                    <a:lstStyle/>
                    <a:p>
                      <a:r>
                        <a:rPr lang="en-GB" sz="1100" dirty="0">
                          <a:solidFill>
                            <a:schemeClr val="tx1"/>
                          </a:solidFill>
                        </a:rPr>
                        <a:t>Sheets</a:t>
                      </a:r>
                    </a:p>
                  </a:txBody>
                  <a:tcPr marL="68575" marR="68575" marT="0" marB="0"/>
                </a:tc>
                <a:tc>
                  <a:txBody>
                    <a:bodyPr/>
                    <a:lstStyle/>
                    <a:p>
                      <a:r>
                        <a:rPr lang="en-GB" sz="1200" dirty="0"/>
                        <a:t>An online spreadsheet editor similar to Microsoft</a:t>
                      </a:r>
                      <a:r>
                        <a:rPr lang="en-GB" sz="1200" baseline="0" dirty="0"/>
                        <a:t> Excel.</a:t>
                      </a:r>
                      <a:endParaRPr lang="en-GB" sz="1200" dirty="0"/>
                    </a:p>
                  </a:txBody>
                  <a:tcPr marL="68575" marR="68575" marT="0" marB="0"/>
                </a:tc>
                <a:extLst>
                  <a:ext uri="{0D108BD9-81ED-4DB2-BD59-A6C34878D82A}">
                    <a16:rowId xmlns:a16="http://schemas.microsoft.com/office/drawing/2014/main" val="10005"/>
                  </a:ext>
                </a:extLst>
              </a:tr>
            </a:tbl>
          </a:graphicData>
        </a:graphic>
      </p:graphicFrame>
      <p:sp>
        <p:nvSpPr>
          <p:cNvPr id="35" name="Google Shape;35;p5"/>
          <p:cNvSpPr txBox="1"/>
          <p:nvPr/>
        </p:nvSpPr>
        <p:spPr>
          <a:xfrm>
            <a:off x="147781" y="4093370"/>
            <a:ext cx="382847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Teachers can set work on Google Classroom for you to access. Once you have signed in to your GMAIL account you will be able to load up the classroom app – on here you will see all of the classes that your teachers have invited you to and will be able to see your outstanding work on the class “stream” or in the to do list.</a:t>
            </a:r>
            <a:endParaRPr sz="1600" dirty="0">
              <a:solidFill>
                <a:schemeClr val="dk1"/>
              </a:solidFill>
              <a:latin typeface="Calibri"/>
              <a:ea typeface="Calibri"/>
              <a:cs typeface="Calibri"/>
              <a:sym typeface="Calibri"/>
            </a:endParaRPr>
          </a:p>
        </p:txBody>
      </p:sp>
      <p:sp>
        <p:nvSpPr>
          <p:cNvPr id="39" name="Google Shape;39;p5"/>
          <p:cNvSpPr/>
          <p:nvPr/>
        </p:nvSpPr>
        <p:spPr>
          <a:xfrm>
            <a:off x="4938768" y="969839"/>
            <a:ext cx="3029528" cy="267227"/>
          </a:xfrm>
          <a:prstGeom prst="rect">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Key terms</a:t>
            </a:r>
            <a:endParaRPr sz="1800" dirty="0">
              <a:solidFill>
                <a:schemeClr val="dk1"/>
              </a:solidFill>
              <a:latin typeface="Calibri"/>
              <a:ea typeface="Calibri"/>
              <a:cs typeface="Calibri"/>
              <a:sym typeface="Calibri"/>
            </a:endParaRPr>
          </a:p>
        </p:txBody>
      </p:sp>
      <p:sp>
        <p:nvSpPr>
          <p:cNvPr id="42" name="Google Shape;42;p5"/>
          <p:cNvSpPr/>
          <p:nvPr/>
        </p:nvSpPr>
        <p:spPr>
          <a:xfrm>
            <a:off x="46180" y="898870"/>
            <a:ext cx="3842327" cy="2610969"/>
          </a:xfrm>
          <a:prstGeom prst="rect">
            <a:avLst/>
          </a:prstGeom>
          <a:solidFill>
            <a:schemeClr val="bg1"/>
          </a:solidFill>
          <a:ln w="28575" cap="flat" cmpd="sng">
            <a:solidFill>
              <a:srgbClr val="FFFF99"/>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5"/>
          <p:cNvSpPr/>
          <p:nvPr/>
        </p:nvSpPr>
        <p:spPr>
          <a:xfrm>
            <a:off x="3976251" y="895321"/>
            <a:ext cx="5106959" cy="2610969"/>
          </a:xfrm>
          <a:prstGeom prst="rect">
            <a:avLst/>
          </a:prstGeom>
          <a:noFill/>
          <a:ln w="28575" cap="flat" cmpd="sng">
            <a:solidFill>
              <a:srgbClr val="00B0F0"/>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5"/>
          <p:cNvSpPr/>
          <p:nvPr/>
        </p:nvSpPr>
        <p:spPr>
          <a:xfrm>
            <a:off x="4470397" y="3579703"/>
            <a:ext cx="4612813" cy="3167626"/>
          </a:xfrm>
          <a:prstGeom prst="rect">
            <a:avLst/>
          </a:prstGeom>
          <a:noFill/>
          <a:ln w="28575" cap="flat" cmpd="sng">
            <a:solidFill>
              <a:srgbClr val="99FF99"/>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
          <p:cNvSpPr/>
          <p:nvPr/>
        </p:nvSpPr>
        <p:spPr>
          <a:xfrm>
            <a:off x="46180" y="3582539"/>
            <a:ext cx="4293435" cy="3164790"/>
          </a:xfrm>
          <a:prstGeom prst="rect">
            <a:avLst/>
          </a:prstGeom>
          <a:noFill/>
          <a:ln w="28575" cap="flat" cmpd="sng">
            <a:solidFill>
              <a:srgbClr val="FF99FF"/>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656" y="969839"/>
            <a:ext cx="1165961" cy="419136"/>
          </a:xfrm>
          <a:prstGeom prst="rect">
            <a:avLst/>
          </a:prstGeom>
        </p:spPr>
      </p:pic>
      <p:sp>
        <p:nvSpPr>
          <p:cNvPr id="3" name="TextBox 2"/>
          <p:cNvSpPr txBox="1"/>
          <p:nvPr/>
        </p:nvSpPr>
        <p:spPr>
          <a:xfrm>
            <a:off x="150738" y="1459940"/>
            <a:ext cx="2042159" cy="1600438"/>
          </a:xfrm>
          <a:prstGeom prst="rect">
            <a:avLst/>
          </a:prstGeom>
          <a:noFill/>
        </p:spPr>
        <p:txBody>
          <a:bodyPr wrap="square" rtlCol="0">
            <a:spAutoFit/>
          </a:bodyPr>
          <a:lstStyle/>
          <a:p>
            <a:r>
              <a:rPr lang="en-GB" dirty="0"/>
              <a:t>Each pupil is given a school email address which they can use to contact teachers and access Google Classroom and Google Apps.</a:t>
            </a:r>
          </a:p>
        </p:txBody>
      </p:sp>
      <p:sp>
        <p:nvSpPr>
          <p:cNvPr id="4" name="TextBox 3"/>
          <p:cNvSpPr txBox="1"/>
          <p:nvPr/>
        </p:nvSpPr>
        <p:spPr>
          <a:xfrm>
            <a:off x="275182" y="3131342"/>
            <a:ext cx="3384322" cy="276999"/>
          </a:xfrm>
          <a:prstGeom prst="rect">
            <a:avLst/>
          </a:prstGeom>
          <a:noFill/>
        </p:spPr>
        <p:txBody>
          <a:bodyPr wrap="square" rtlCol="0">
            <a:spAutoFit/>
          </a:bodyPr>
          <a:lstStyle/>
          <a:p>
            <a:r>
              <a:rPr lang="en-GB" sz="1200" dirty="0"/>
              <a:t>surname.firstname@hartfordhighschool.co.uk</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588" y="3747735"/>
            <a:ext cx="1790855" cy="350550"/>
          </a:xfrm>
          <a:prstGeom prst="rect">
            <a:avLst/>
          </a:prstGeom>
        </p:spPr>
      </p:pic>
      <p:pic>
        <p:nvPicPr>
          <p:cNvPr id="7" name="Picture 6" descr="Screen Clipping"/>
          <p:cNvPicPr>
            <a:picLocks noChangeAspect="1"/>
          </p:cNvPicPr>
          <p:nvPr/>
        </p:nvPicPr>
        <p:blipFill rotWithShape="1">
          <a:blip r:embed="rId5">
            <a:extLst>
              <a:ext uri="{28A0092B-C50C-407E-A947-70E740481C1C}">
                <a14:useLocalDpi xmlns:a14="http://schemas.microsoft.com/office/drawing/2010/main" val="0"/>
              </a:ext>
            </a:extLst>
          </a:blip>
          <a:srcRect l="3965" t="7665" r="4854" b="9361"/>
          <a:stretch/>
        </p:blipFill>
        <p:spPr>
          <a:xfrm>
            <a:off x="2192897" y="1518753"/>
            <a:ext cx="1440181" cy="1470660"/>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3770" y="3690030"/>
            <a:ext cx="4166065" cy="2946971"/>
          </a:xfrm>
          <a:prstGeom prst="rect">
            <a:avLst/>
          </a:prstGeom>
        </p:spPr>
      </p:pic>
      <p:sp>
        <p:nvSpPr>
          <p:cNvPr id="9" name="Title 8">
            <a:extLst>
              <a:ext uri="{FF2B5EF4-FFF2-40B4-BE49-F238E27FC236}">
                <a16:creationId xmlns:a16="http://schemas.microsoft.com/office/drawing/2014/main" id="{42721FA5-27E4-DC68-6C8A-3E86D98F297F}"/>
              </a:ext>
            </a:extLst>
          </p:cNvPr>
          <p:cNvSpPr>
            <a:spLocks noGrp="1"/>
          </p:cNvSpPr>
          <p:nvPr>
            <p:ph type="title"/>
          </p:nvPr>
        </p:nvSpPr>
        <p:spPr/>
        <p:txBody>
          <a:bodyPr/>
          <a:lstStyle/>
          <a:p>
            <a:r>
              <a:rPr lang="en-GB" b="1" dirty="0"/>
              <a:t>Year 7 Computing Half Term 1</a:t>
            </a:r>
            <a:br>
              <a:rPr lang="en-GB" b="1" dirty="0"/>
            </a:br>
            <a:r>
              <a:rPr lang="en-GB" sz="1800" dirty="0"/>
              <a:t>Using Computers</a:t>
            </a:r>
            <a:endParaRPr lang="en-GB" dirty="0"/>
          </a:p>
        </p:txBody>
      </p:sp>
    </p:spTree>
    <p:extLst>
      <p:ext uri="{BB962C8B-B14F-4D97-AF65-F5344CB8AC3E}">
        <p14:creationId xmlns:p14="http://schemas.microsoft.com/office/powerpoint/2010/main" val="283351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32" name="Google Shape;32;p5"/>
          <p:cNvSpPr/>
          <p:nvPr/>
        </p:nvSpPr>
        <p:spPr>
          <a:xfrm>
            <a:off x="3417456" y="4106606"/>
            <a:ext cx="4844066" cy="2640723"/>
          </a:xfrm>
          <a:prstGeom prst="rect">
            <a:avLst/>
          </a:prstGeom>
          <a:noFill/>
          <a:ln>
            <a:noFill/>
          </a:ln>
        </p:spPr>
        <p:txBody>
          <a:bodyPr spcFirstLastPara="1" wrap="square" lIns="91425" tIns="45700" rIns="91425" bIns="45700" anchor="t" anchorCtr="0">
            <a:noAutofit/>
          </a:bodyPr>
          <a:lstStyle/>
          <a:p>
            <a:pPr marL="914400" marR="0" lvl="0" indent="0" algn="r" rtl="0">
              <a:lnSpc>
                <a:spcPct val="115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2" name="Google Shape;42;p5"/>
          <p:cNvSpPr/>
          <p:nvPr/>
        </p:nvSpPr>
        <p:spPr>
          <a:xfrm>
            <a:off x="4667250" y="876301"/>
            <a:ext cx="4181475" cy="2828924"/>
          </a:xfrm>
          <a:prstGeom prst="rect">
            <a:avLst/>
          </a:prstGeom>
          <a:noFill/>
          <a:ln w="28575" cap="flat" cmpd="sng">
            <a:solidFill>
              <a:srgbClr val="FFFF99"/>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5"/>
          <p:cNvSpPr/>
          <p:nvPr/>
        </p:nvSpPr>
        <p:spPr>
          <a:xfrm>
            <a:off x="114719" y="876301"/>
            <a:ext cx="4251570" cy="5924392"/>
          </a:xfrm>
          <a:prstGeom prst="rect">
            <a:avLst/>
          </a:prstGeom>
          <a:noFill/>
          <a:ln w="28575" cap="flat" cmpd="sng">
            <a:solidFill>
              <a:srgbClr val="00B0F0"/>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
          <p:cNvSpPr/>
          <p:nvPr/>
        </p:nvSpPr>
        <p:spPr>
          <a:xfrm>
            <a:off x="4667250" y="3731596"/>
            <a:ext cx="4196253" cy="3087098"/>
          </a:xfrm>
          <a:prstGeom prst="rect">
            <a:avLst/>
          </a:prstGeom>
          <a:noFill/>
          <a:ln w="28575" cap="flat" cmpd="sng">
            <a:solidFill>
              <a:srgbClr val="FF99FF"/>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096" y="4369645"/>
            <a:ext cx="3228975" cy="1105961"/>
          </a:xfrm>
          <a:prstGeom prst="rect">
            <a:avLst/>
          </a:prstGeom>
          <a:ln>
            <a:noFill/>
          </a:ln>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1" t="1194" r="2792" b="1"/>
          <a:stretch/>
        </p:blipFill>
        <p:spPr>
          <a:xfrm>
            <a:off x="4822971" y="952499"/>
            <a:ext cx="3787630" cy="2752725"/>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834" y="3848630"/>
            <a:ext cx="2781688" cy="2743583"/>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19" y="1029601"/>
            <a:ext cx="3885985" cy="3268679"/>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710" y="5676297"/>
            <a:ext cx="3317587" cy="1071032"/>
          </a:xfrm>
          <a:prstGeom prst="rect">
            <a:avLst/>
          </a:prstGeom>
        </p:spPr>
      </p:pic>
      <p:sp>
        <p:nvSpPr>
          <p:cNvPr id="15" name="Title 14">
            <a:extLst>
              <a:ext uri="{FF2B5EF4-FFF2-40B4-BE49-F238E27FC236}">
                <a16:creationId xmlns:a16="http://schemas.microsoft.com/office/drawing/2014/main" id="{2D10F70B-27C3-1C72-0B0B-9BCD08183B88}"/>
              </a:ext>
            </a:extLst>
          </p:cNvPr>
          <p:cNvSpPr>
            <a:spLocks noGrp="1"/>
          </p:cNvSpPr>
          <p:nvPr>
            <p:ph type="title"/>
          </p:nvPr>
        </p:nvSpPr>
        <p:spPr/>
        <p:txBody>
          <a:bodyPr/>
          <a:lstStyle/>
          <a:p>
            <a:r>
              <a:rPr lang="en-GB" b="1" dirty="0"/>
              <a:t>Year 7 Computing Half Term 2</a:t>
            </a:r>
            <a:br>
              <a:rPr lang="en-GB" b="1" dirty="0"/>
            </a:br>
            <a:r>
              <a:rPr lang="en-GB" sz="1800" dirty="0"/>
              <a:t>Word Processing</a:t>
            </a:r>
            <a:endParaRPr lang="en-GB" dirty="0"/>
          </a:p>
        </p:txBody>
      </p:sp>
    </p:spTree>
    <p:extLst>
      <p:ext uri="{BB962C8B-B14F-4D97-AF65-F5344CB8AC3E}">
        <p14:creationId xmlns:p14="http://schemas.microsoft.com/office/powerpoint/2010/main" val="31487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39" name="Picture 38"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7934" y="739726"/>
            <a:ext cx="3205180" cy="5984117"/>
          </a:xfrm>
          <a:prstGeom prst="rect">
            <a:avLst/>
          </a:prstGeom>
          <a:ln w="19050">
            <a:solidFill>
              <a:schemeClr val="tx1"/>
            </a:solidFill>
          </a:ln>
        </p:spPr>
      </p:pic>
      <p:sp>
        <p:nvSpPr>
          <p:cNvPr id="2" name="Rectangle 4"/>
          <p:cNvSpPr>
            <a:spLocks noChangeArrowheads="1"/>
          </p:cNvSpPr>
          <p:nvPr/>
        </p:nvSpPr>
        <p:spPr bwMode="auto">
          <a:xfrm>
            <a:off x="211470" y="9757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2635453" y="1868835"/>
            <a:ext cx="2592480" cy="2810000"/>
          </a:xfrm>
          <a:prstGeom prst="rect">
            <a:avLst/>
          </a:prstGeom>
          <a:ln w="19050">
            <a:solidFill>
              <a:schemeClr val="tx1"/>
            </a:solidFill>
          </a:ln>
        </p:spPr>
        <p:txBody>
          <a:bodyPr wrap="square">
            <a:spAutoFit/>
          </a:bodyPr>
          <a:lstStyle/>
          <a:p>
            <a:pPr marL="90805">
              <a:spcBef>
                <a:spcPts val="290"/>
              </a:spcBef>
            </a:pPr>
            <a:r>
              <a:rPr lang="en-GB" sz="1100" b="1" dirty="0">
                <a:solidFill>
                  <a:srgbClr val="5B9BD4"/>
                </a:solidFill>
                <a:latin typeface="Arial" panose="020B0604020202020204" pitchFamily="34" charset="0"/>
                <a:ea typeface="Arial" panose="020B0604020202020204" pitchFamily="34" charset="0"/>
              </a:rPr>
              <a:t>Input Devices</a:t>
            </a:r>
            <a:endParaRPr lang="en-GB" sz="1100" dirty="0">
              <a:latin typeface="Arial" panose="020B0604020202020204" pitchFamily="34" charset="0"/>
              <a:ea typeface="Arial" panose="020B0604020202020204" pitchFamily="34" charset="0"/>
            </a:endParaRPr>
          </a:p>
          <a:p>
            <a:pPr marL="90805">
              <a:lnSpc>
                <a:spcPts val="1230"/>
              </a:lnSpc>
              <a:spcBef>
                <a:spcPts val="535"/>
              </a:spcBef>
            </a:pPr>
            <a:r>
              <a:rPr lang="en-GB" sz="1100" dirty="0">
                <a:latin typeface="Arial" panose="020B0604020202020204" pitchFamily="34" charset="0"/>
                <a:ea typeface="Arial" panose="020B0604020202020204" pitchFamily="34" charset="0"/>
              </a:rPr>
              <a:t>An input device is a piece of hardware that can be</a:t>
            </a:r>
          </a:p>
          <a:p>
            <a:pPr marL="90805">
              <a:lnSpc>
                <a:spcPts val="1230"/>
              </a:lnSpc>
            </a:pPr>
            <a:r>
              <a:rPr lang="en-GB" sz="1100" dirty="0">
                <a:latin typeface="Arial" panose="020B0604020202020204" pitchFamily="34" charset="0"/>
                <a:ea typeface="Arial" panose="020B0604020202020204" pitchFamily="34" charset="0"/>
              </a:rPr>
              <a:t>used to enter data into a computer </a:t>
            </a:r>
          </a:p>
          <a:p>
            <a:pPr>
              <a:spcBef>
                <a:spcPts val="50"/>
              </a:spcBef>
            </a:pPr>
            <a:r>
              <a:rPr lang="en-GB" sz="1100" dirty="0">
                <a:latin typeface="Arial" panose="020B0604020202020204" pitchFamily="34" charset="0"/>
                <a:ea typeface="Arial" panose="020B0604020202020204" pitchFamily="34" charset="0"/>
              </a:rPr>
              <a:t> </a:t>
            </a:r>
          </a:p>
          <a:p>
            <a:pPr marL="90805"/>
            <a:r>
              <a:rPr lang="en-GB" sz="1100" b="1" dirty="0">
                <a:solidFill>
                  <a:srgbClr val="E26C09"/>
                </a:solidFill>
                <a:latin typeface="Arial" panose="020B0604020202020204" pitchFamily="34" charset="0"/>
                <a:ea typeface="Arial" panose="020B0604020202020204" pitchFamily="34" charset="0"/>
              </a:rPr>
              <a:t>Output Devices</a:t>
            </a:r>
            <a:endParaRPr lang="en-GB" sz="1100" dirty="0">
              <a:latin typeface="Arial" panose="020B0604020202020204" pitchFamily="34" charset="0"/>
              <a:ea typeface="Arial" panose="020B0604020202020204" pitchFamily="34" charset="0"/>
            </a:endParaRPr>
          </a:p>
          <a:p>
            <a:pPr marL="90805" marR="204470">
              <a:lnSpc>
                <a:spcPct val="95000"/>
              </a:lnSpc>
              <a:spcBef>
                <a:spcPts val="585"/>
              </a:spcBef>
            </a:pPr>
            <a:r>
              <a:rPr lang="en-GB" sz="1100" dirty="0">
                <a:latin typeface="Arial" panose="020B0604020202020204" pitchFamily="34" charset="0"/>
                <a:ea typeface="Arial" panose="020B0604020202020204" pitchFamily="34" charset="0"/>
              </a:rPr>
              <a:t>An output device is a piece of hardware that can be used to represent information in a variety of ways</a:t>
            </a:r>
          </a:p>
          <a:p>
            <a:pPr marL="90805" marR="204470">
              <a:lnSpc>
                <a:spcPct val="95000"/>
              </a:lnSpc>
              <a:spcBef>
                <a:spcPts val="585"/>
              </a:spcBef>
            </a:pPr>
            <a:endParaRPr lang="en-GB" sz="1100" dirty="0">
              <a:latin typeface="Arial" panose="020B0604020202020204" pitchFamily="34" charset="0"/>
              <a:ea typeface="Arial" panose="020B0604020202020204" pitchFamily="34" charset="0"/>
            </a:endParaRPr>
          </a:p>
          <a:p>
            <a:pPr marL="90805" marR="204470">
              <a:lnSpc>
                <a:spcPct val="95000"/>
              </a:lnSpc>
              <a:spcBef>
                <a:spcPts val="585"/>
              </a:spcBef>
            </a:pPr>
            <a:endParaRPr lang="en-GB" sz="1100" dirty="0">
              <a:latin typeface="Arial" panose="020B0604020202020204" pitchFamily="34" charset="0"/>
              <a:ea typeface="Arial" panose="020B0604020202020204" pitchFamily="34" charset="0"/>
            </a:endParaRPr>
          </a:p>
          <a:p>
            <a:pPr marL="90805" marR="204470">
              <a:lnSpc>
                <a:spcPct val="95000"/>
              </a:lnSpc>
              <a:spcBef>
                <a:spcPts val="585"/>
              </a:spcBef>
            </a:pPr>
            <a:endParaRPr lang="en-GB" sz="1100" dirty="0">
              <a:latin typeface="Arial" panose="020B0604020202020204" pitchFamily="34" charset="0"/>
              <a:ea typeface="Arial" panose="020B0604020202020204" pitchFamily="34" charset="0"/>
            </a:endParaRPr>
          </a:p>
          <a:p>
            <a:pPr marL="90805" marR="204470">
              <a:lnSpc>
                <a:spcPct val="95000"/>
              </a:lnSpc>
              <a:spcBef>
                <a:spcPts val="585"/>
              </a:spcBef>
            </a:pPr>
            <a:endParaRPr lang="en-GB" sz="1100" dirty="0">
              <a:latin typeface="Arial" panose="020B0604020202020204" pitchFamily="34" charset="0"/>
              <a:ea typeface="Arial" panose="020B0604020202020204" pitchFamily="34" charset="0"/>
            </a:endParaRPr>
          </a:p>
        </p:txBody>
      </p:sp>
      <p:sp>
        <p:nvSpPr>
          <p:cNvPr id="6" name="Rectangle 5"/>
          <p:cNvSpPr/>
          <p:nvPr/>
        </p:nvSpPr>
        <p:spPr>
          <a:xfrm>
            <a:off x="77997" y="739727"/>
            <a:ext cx="5149938" cy="1123384"/>
          </a:xfrm>
          <a:prstGeom prst="rect">
            <a:avLst/>
          </a:prstGeom>
          <a:solidFill>
            <a:schemeClr val="bg1"/>
          </a:solidFill>
          <a:ln w="19050">
            <a:solidFill>
              <a:schemeClr val="tx1"/>
            </a:solidFill>
          </a:ln>
        </p:spPr>
        <p:txBody>
          <a:bodyPr wrap="square">
            <a:spAutoFit/>
          </a:bodyPr>
          <a:lstStyle/>
          <a:p>
            <a:pPr marL="90170">
              <a:spcBef>
                <a:spcPts val="290"/>
              </a:spcBef>
            </a:pPr>
            <a:endParaRPr lang="en-GB" sz="1100" b="1" dirty="0">
              <a:solidFill>
                <a:srgbClr val="E26C09"/>
              </a:solidFill>
              <a:latin typeface="Arial" panose="020B0604020202020204" pitchFamily="34" charset="0"/>
              <a:ea typeface="Arial" panose="020B0604020202020204" pitchFamily="34" charset="0"/>
            </a:endParaRPr>
          </a:p>
          <a:p>
            <a:pPr marL="90170">
              <a:spcBef>
                <a:spcPts val="290"/>
              </a:spcBef>
            </a:pPr>
            <a:r>
              <a:rPr lang="en-GB" sz="1100" b="1" dirty="0">
                <a:solidFill>
                  <a:srgbClr val="E26C09"/>
                </a:solidFill>
                <a:latin typeface="Arial" panose="020B0604020202020204" pitchFamily="34" charset="0"/>
                <a:ea typeface="Arial" panose="020B0604020202020204" pitchFamily="34" charset="0"/>
              </a:rPr>
              <a:t>What is a computer?</a:t>
            </a:r>
            <a:endParaRPr lang="en-GB" sz="1100" dirty="0">
              <a:latin typeface="Arial" panose="020B0604020202020204" pitchFamily="34" charset="0"/>
              <a:ea typeface="Arial" panose="020B0604020202020204" pitchFamily="34" charset="0"/>
            </a:endParaRPr>
          </a:p>
          <a:p>
            <a:pPr marL="90170">
              <a:lnSpc>
                <a:spcPts val="1225"/>
              </a:lnSpc>
              <a:spcBef>
                <a:spcPts val="535"/>
              </a:spcBef>
            </a:pPr>
            <a:r>
              <a:rPr lang="en-GB" sz="1100" dirty="0">
                <a:latin typeface="Arial" panose="020B0604020202020204" pitchFamily="34" charset="0"/>
                <a:ea typeface="Arial" panose="020B0604020202020204" pitchFamily="34" charset="0"/>
              </a:rPr>
              <a:t>A computer is any device that takes </a:t>
            </a:r>
          </a:p>
          <a:p>
            <a:pPr marL="90170">
              <a:lnSpc>
                <a:spcPts val="1225"/>
              </a:lnSpc>
              <a:spcBef>
                <a:spcPts val="535"/>
              </a:spcBef>
            </a:pPr>
            <a:r>
              <a:rPr lang="en-GB" sz="1100" dirty="0">
                <a:latin typeface="Arial" panose="020B0604020202020204" pitchFamily="34" charset="0"/>
                <a:ea typeface="Arial" panose="020B0604020202020204" pitchFamily="34" charset="0"/>
              </a:rPr>
              <a:t>an input, processes it and then outputs information</a:t>
            </a:r>
          </a:p>
          <a:p>
            <a:pPr marL="90170">
              <a:lnSpc>
                <a:spcPts val="1225"/>
              </a:lnSpc>
              <a:spcBef>
                <a:spcPts val="535"/>
              </a:spcBef>
            </a:pPr>
            <a:endParaRPr lang="en-GB" sz="1100" dirty="0">
              <a:latin typeface="Arial" panose="020B0604020202020204" pitchFamily="34" charset="0"/>
              <a:ea typeface="Arial" panose="020B0604020202020204" pitchFamily="34" charset="0"/>
            </a:endParaRPr>
          </a:p>
        </p:txBody>
      </p:sp>
      <p:pic>
        <p:nvPicPr>
          <p:cNvPr id="7" name="Picture 6"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1111" y="725448"/>
            <a:ext cx="2716823" cy="759112"/>
          </a:xfrm>
          <a:prstGeom prst="rect">
            <a:avLst/>
          </a:prstGeom>
        </p:spPr>
      </p:pic>
      <p:pic>
        <p:nvPicPr>
          <p:cNvPr id="37" name="Picture 3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2" y="1865378"/>
            <a:ext cx="2591843" cy="2791793"/>
          </a:xfrm>
          <a:prstGeom prst="rect">
            <a:avLst/>
          </a:prstGeom>
          <a:ln w="19050">
            <a:solidFill>
              <a:schemeClr val="tx1"/>
            </a:solidFill>
          </a:ln>
        </p:spPr>
      </p:pic>
      <p:pic>
        <p:nvPicPr>
          <p:cNvPr id="2087" name="Picture 39" descr="GCSE Computer Science 9-1 – Binary revision | Teaching Resources"/>
          <p:cNvPicPr>
            <a:picLocks noChangeAspect="1" noChangeArrowheads="1"/>
          </p:cNvPicPr>
          <p:nvPr/>
        </p:nvPicPr>
        <p:blipFill rotWithShape="1">
          <a:blip r:embed="rId6">
            <a:extLst>
              <a:ext uri="{28A0092B-C50C-407E-A947-70E740481C1C}">
                <a14:useLocalDpi xmlns:a14="http://schemas.microsoft.com/office/drawing/2010/main" val="0"/>
              </a:ext>
            </a:extLst>
          </a:blip>
          <a:srcRect t="14048" r="336"/>
          <a:stretch/>
        </p:blipFill>
        <p:spPr bwMode="auto">
          <a:xfrm>
            <a:off x="89952" y="5408129"/>
            <a:ext cx="2032954" cy="13157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 name="Picture 4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2" y="4651882"/>
            <a:ext cx="5120397" cy="745196"/>
          </a:xfrm>
          <a:prstGeom prst="rect">
            <a:avLst/>
          </a:prstGeom>
          <a:ln w="19050">
            <a:solidFill>
              <a:schemeClr val="tx1"/>
            </a:solidFill>
          </a:ln>
        </p:spPr>
      </p:pic>
      <p:pic>
        <p:nvPicPr>
          <p:cNvPr id="2091" name="Picture 43" descr="What is the difference between an input and output device?"/>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 r="1957" b="5951"/>
          <a:stretch/>
        </p:blipFill>
        <p:spPr bwMode="auto">
          <a:xfrm>
            <a:off x="3571513" y="3554875"/>
            <a:ext cx="937390" cy="10636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ding in Binary Code ! A thing ? - DE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5450" y="5417442"/>
            <a:ext cx="2324899" cy="130775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Decimal Numbering System and its conversion into Binary Syste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2907" y="5405862"/>
            <a:ext cx="800331" cy="131933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2C8DDEE-C6EB-CB5B-FCBB-8265DC29E62B}"/>
              </a:ext>
            </a:extLst>
          </p:cNvPr>
          <p:cNvSpPr>
            <a:spLocks noGrp="1"/>
          </p:cNvSpPr>
          <p:nvPr>
            <p:ph type="title"/>
          </p:nvPr>
        </p:nvSpPr>
        <p:spPr/>
        <p:txBody>
          <a:bodyPr/>
          <a:lstStyle/>
          <a:p>
            <a:r>
              <a:rPr lang="en-GB" sz="2400" b="1" dirty="0"/>
              <a:t>Year 7 </a:t>
            </a:r>
            <a:r>
              <a:rPr lang="en-GB" b="1" dirty="0"/>
              <a:t>Computing</a:t>
            </a:r>
            <a:r>
              <a:rPr lang="en-GB" sz="2400" b="1" dirty="0"/>
              <a:t> Half Term 3</a:t>
            </a:r>
            <a:br>
              <a:rPr lang="en-GB" sz="2400" b="1" dirty="0"/>
            </a:br>
            <a:r>
              <a:rPr lang="en-GB" sz="1800" dirty="0"/>
              <a:t>Understanding Computers - Part A</a:t>
            </a:r>
            <a:endParaRPr lang="en-GB" dirty="0"/>
          </a:p>
        </p:txBody>
      </p:sp>
    </p:spTree>
    <p:extLst>
      <p:ext uri="{BB962C8B-B14F-4D97-AF65-F5344CB8AC3E}">
        <p14:creationId xmlns:p14="http://schemas.microsoft.com/office/powerpoint/2010/main" val="246248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5" name="Rectangle 4"/>
          <p:cNvSpPr/>
          <p:nvPr/>
        </p:nvSpPr>
        <p:spPr>
          <a:xfrm>
            <a:off x="343739" y="902677"/>
            <a:ext cx="2118105" cy="144370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b="1" i="1" dirty="0">
                <a:solidFill>
                  <a:srgbClr val="FF0000"/>
                </a:solidFill>
              </a:rPr>
              <a:t>What is a storage device?</a:t>
            </a:r>
          </a:p>
          <a:p>
            <a:r>
              <a:rPr lang="en-GB" dirty="0"/>
              <a:t>A piece of computer equipment on which information can be stored.</a:t>
            </a:r>
          </a:p>
          <a:p>
            <a:br>
              <a:rPr lang="en-GB" dirty="0"/>
            </a:br>
            <a:endParaRPr lang="en-GB" dirty="0"/>
          </a:p>
        </p:txBody>
      </p:sp>
      <p:sp>
        <p:nvSpPr>
          <p:cNvPr id="6" name="Rectangle 5"/>
          <p:cNvSpPr/>
          <p:nvPr/>
        </p:nvSpPr>
        <p:spPr>
          <a:xfrm>
            <a:off x="2652743" y="902676"/>
            <a:ext cx="5542351" cy="3915126"/>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b="1" i="1" dirty="0">
                <a:solidFill>
                  <a:srgbClr val="FF0000"/>
                </a:solidFill>
              </a:rPr>
              <a:t>Storage Devices</a:t>
            </a:r>
          </a:p>
          <a:p>
            <a:br>
              <a:rPr lang="en-GB" dirty="0"/>
            </a:br>
            <a:endParaRPr lang="en-GB" dirty="0"/>
          </a:p>
        </p:txBody>
      </p:sp>
      <p:pic>
        <p:nvPicPr>
          <p:cNvPr id="1026" name="Picture 2" descr="Computer storage devices. Definition of computer storage devices | by  Yasitha Bandara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202" y="1152236"/>
            <a:ext cx="5265432" cy="35102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3738" y="2612587"/>
            <a:ext cx="2118105" cy="220521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b="1" i="1" dirty="0">
                <a:solidFill>
                  <a:srgbClr val="FF0000"/>
                </a:solidFill>
              </a:rPr>
              <a:t>Rules of Binary Addition</a:t>
            </a:r>
          </a:p>
          <a:p>
            <a:endParaRPr lang="en-GB" dirty="0"/>
          </a:p>
          <a:p>
            <a:br>
              <a:rPr lang="en-GB" dirty="0"/>
            </a:b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991153524"/>
              </p:ext>
            </p:extLst>
          </p:nvPr>
        </p:nvGraphicFramePr>
        <p:xfrm>
          <a:off x="568903" y="3179165"/>
          <a:ext cx="1702279" cy="1483360"/>
        </p:xfrm>
        <a:graphic>
          <a:graphicData uri="http://schemas.openxmlformats.org/drawingml/2006/table">
            <a:tbl>
              <a:tblPr bandRow="1">
                <a:tableStyleId>{233DB0D1-3829-4386-BB9A-606076A0DCE9}</a:tableStyleId>
              </a:tblPr>
              <a:tblGrid>
                <a:gridCol w="1702279">
                  <a:extLst>
                    <a:ext uri="{9D8B030D-6E8A-4147-A177-3AD203B41FA5}">
                      <a16:colId xmlns:a16="http://schemas.microsoft.com/office/drawing/2014/main" val="1335018285"/>
                    </a:ext>
                  </a:extLst>
                </a:gridCol>
              </a:tblGrid>
              <a:tr h="370840">
                <a:tc>
                  <a:txBody>
                    <a:bodyPr/>
                    <a:lstStyle/>
                    <a:p>
                      <a:r>
                        <a:rPr lang="en-GB" sz="1800" dirty="0"/>
                        <a:t>0</a:t>
                      </a:r>
                      <a:r>
                        <a:rPr lang="en-GB" sz="1800" baseline="0" dirty="0"/>
                        <a:t> + 0 = 0</a:t>
                      </a:r>
                      <a:endParaRPr lang="en-GB" sz="1800" dirty="0"/>
                    </a:p>
                  </a:txBody>
                  <a:tcPr/>
                </a:tc>
                <a:extLst>
                  <a:ext uri="{0D108BD9-81ED-4DB2-BD59-A6C34878D82A}">
                    <a16:rowId xmlns:a16="http://schemas.microsoft.com/office/drawing/2014/main" val="1710432017"/>
                  </a:ext>
                </a:extLst>
              </a:tr>
              <a:tr h="370840">
                <a:tc>
                  <a:txBody>
                    <a:bodyPr/>
                    <a:lstStyle/>
                    <a:p>
                      <a:r>
                        <a:rPr lang="en-GB" sz="1800" dirty="0"/>
                        <a:t>0 +</a:t>
                      </a:r>
                      <a:r>
                        <a:rPr lang="en-GB" sz="1800" baseline="0" dirty="0"/>
                        <a:t> 1 = 1</a:t>
                      </a:r>
                      <a:endParaRPr lang="en-GB" sz="1800" dirty="0"/>
                    </a:p>
                  </a:txBody>
                  <a:tcPr/>
                </a:tc>
                <a:extLst>
                  <a:ext uri="{0D108BD9-81ED-4DB2-BD59-A6C34878D82A}">
                    <a16:rowId xmlns:a16="http://schemas.microsoft.com/office/drawing/2014/main" val="1376874555"/>
                  </a:ext>
                </a:extLst>
              </a:tr>
              <a:tr h="370840">
                <a:tc>
                  <a:txBody>
                    <a:bodyPr/>
                    <a:lstStyle/>
                    <a:p>
                      <a:r>
                        <a:rPr lang="en-GB" sz="1800" dirty="0"/>
                        <a:t>1 + 1 =</a:t>
                      </a:r>
                      <a:r>
                        <a:rPr lang="en-GB" sz="1800" baseline="0" dirty="0"/>
                        <a:t> 10</a:t>
                      </a:r>
                      <a:endParaRPr lang="en-GB" sz="1800" dirty="0"/>
                    </a:p>
                  </a:txBody>
                  <a:tcPr/>
                </a:tc>
                <a:extLst>
                  <a:ext uri="{0D108BD9-81ED-4DB2-BD59-A6C34878D82A}">
                    <a16:rowId xmlns:a16="http://schemas.microsoft.com/office/drawing/2014/main" val="1017948556"/>
                  </a:ext>
                </a:extLst>
              </a:tr>
              <a:tr h="370840">
                <a:tc>
                  <a:txBody>
                    <a:bodyPr/>
                    <a:lstStyle/>
                    <a:p>
                      <a:r>
                        <a:rPr lang="en-GB" sz="1800" dirty="0"/>
                        <a:t>1 + 1 + 1 =</a:t>
                      </a:r>
                      <a:r>
                        <a:rPr lang="en-GB" sz="1800" baseline="0" dirty="0"/>
                        <a:t> 11</a:t>
                      </a:r>
                      <a:endParaRPr lang="en-GB" sz="1800" dirty="0"/>
                    </a:p>
                  </a:txBody>
                  <a:tcPr/>
                </a:tc>
                <a:extLst>
                  <a:ext uri="{0D108BD9-81ED-4DB2-BD59-A6C34878D82A}">
                    <a16:rowId xmlns:a16="http://schemas.microsoft.com/office/drawing/2014/main" val="454821920"/>
                  </a:ext>
                </a:extLst>
              </a:tr>
            </a:tbl>
          </a:graphicData>
        </a:graphic>
      </p:graphicFrame>
      <p:sp>
        <p:nvSpPr>
          <p:cNvPr id="10" name="Rectangle 9"/>
          <p:cNvSpPr/>
          <p:nvPr/>
        </p:nvSpPr>
        <p:spPr>
          <a:xfrm>
            <a:off x="343737" y="5084004"/>
            <a:ext cx="2118105" cy="157558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b="1" i="1" dirty="0">
                <a:solidFill>
                  <a:srgbClr val="FF0000"/>
                </a:solidFill>
              </a:rPr>
              <a:t>Convergence</a:t>
            </a:r>
          </a:p>
          <a:p>
            <a:br>
              <a:rPr lang="en-GB" dirty="0"/>
            </a:br>
            <a:endParaRPr lang="en-GB" dirty="0"/>
          </a:p>
        </p:txBody>
      </p:sp>
      <p:sp>
        <p:nvSpPr>
          <p:cNvPr id="12" name="Rectangle 11"/>
          <p:cNvSpPr/>
          <p:nvPr/>
        </p:nvSpPr>
        <p:spPr>
          <a:xfrm>
            <a:off x="2652743" y="5102153"/>
            <a:ext cx="5542351" cy="155743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b="1" i="1" dirty="0">
                <a:solidFill>
                  <a:srgbClr val="FF0000"/>
                </a:solidFill>
              </a:rPr>
              <a:t>New Technologies</a:t>
            </a:r>
          </a:p>
          <a:p>
            <a:r>
              <a:rPr lang="en-GB" dirty="0"/>
              <a:t>Artificial Intelligence (AI) and Machine Learning (ML)</a:t>
            </a:r>
          </a:p>
          <a:p>
            <a:r>
              <a:rPr lang="en-GB" dirty="0"/>
              <a:t>Quantum Computing.</a:t>
            </a:r>
          </a:p>
          <a:p>
            <a:r>
              <a:rPr lang="en-GB" dirty="0"/>
              <a:t>Virtual Reality (VR) and Augmented Reality (AR)</a:t>
            </a:r>
          </a:p>
          <a:p>
            <a:r>
              <a:rPr lang="en-GB" dirty="0"/>
              <a:t>Internet of Things (</a:t>
            </a:r>
            <a:r>
              <a:rPr lang="en-GB" dirty="0" err="1"/>
              <a:t>IoT</a:t>
            </a:r>
            <a:r>
              <a:rPr lang="en-GB" dirty="0"/>
              <a:t>)</a:t>
            </a:r>
          </a:p>
          <a:p>
            <a:r>
              <a:rPr lang="en-GB" dirty="0"/>
              <a:t>Robotic Process Automation (RPA)</a:t>
            </a:r>
          </a:p>
          <a:p>
            <a:r>
              <a:rPr lang="en-GB" dirty="0" err="1"/>
              <a:t>Blockchain</a:t>
            </a:r>
            <a:endParaRPr lang="en-GB" dirty="0"/>
          </a:p>
          <a:p>
            <a:br>
              <a:rPr lang="en-GB" dirty="0"/>
            </a:br>
            <a:endParaRPr lang="en-GB" dirty="0"/>
          </a:p>
        </p:txBody>
      </p:sp>
      <p:pic>
        <p:nvPicPr>
          <p:cNvPr id="3" name="Picture 2"/>
          <p:cNvPicPr>
            <a:picLocks noChangeAspect="1"/>
          </p:cNvPicPr>
          <p:nvPr/>
        </p:nvPicPr>
        <p:blipFill>
          <a:blip r:embed="rId4"/>
          <a:stretch>
            <a:fillRect/>
          </a:stretch>
        </p:blipFill>
        <p:spPr>
          <a:xfrm>
            <a:off x="475568" y="5384380"/>
            <a:ext cx="1795614" cy="1069911"/>
          </a:xfrm>
          <a:prstGeom prst="rect">
            <a:avLst/>
          </a:prstGeom>
        </p:spPr>
      </p:pic>
      <p:sp>
        <p:nvSpPr>
          <p:cNvPr id="7" name="Title 6">
            <a:extLst>
              <a:ext uri="{FF2B5EF4-FFF2-40B4-BE49-F238E27FC236}">
                <a16:creationId xmlns:a16="http://schemas.microsoft.com/office/drawing/2014/main" id="{72653DDF-E1DD-04AF-6D8D-220CE2F31632}"/>
              </a:ext>
            </a:extLst>
          </p:cNvPr>
          <p:cNvSpPr>
            <a:spLocks noGrp="1"/>
          </p:cNvSpPr>
          <p:nvPr>
            <p:ph type="title"/>
          </p:nvPr>
        </p:nvSpPr>
        <p:spPr/>
        <p:txBody>
          <a:bodyPr/>
          <a:lstStyle/>
          <a:p>
            <a:r>
              <a:rPr lang="en-GB" b="1" dirty="0"/>
              <a:t>Year </a:t>
            </a:r>
            <a:r>
              <a:rPr lang="en-GB" b="1"/>
              <a:t>7 Computing </a:t>
            </a:r>
            <a:r>
              <a:rPr lang="en-GB" b="1" dirty="0"/>
              <a:t>Half Term 4 </a:t>
            </a:r>
            <a:br>
              <a:rPr lang="en-GB" dirty="0"/>
            </a:br>
            <a:r>
              <a:rPr lang="en-GB" sz="1800" dirty="0"/>
              <a:t>Understanding Computers - Part B</a:t>
            </a:r>
            <a:endParaRPr lang="en-GB" dirty="0"/>
          </a:p>
        </p:txBody>
      </p:sp>
    </p:spTree>
    <p:extLst>
      <p:ext uri="{BB962C8B-B14F-4D97-AF65-F5344CB8AC3E}">
        <p14:creationId xmlns:p14="http://schemas.microsoft.com/office/powerpoint/2010/main" val="177017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21" y="940457"/>
            <a:ext cx="8394970" cy="5827803"/>
          </a:xfrm>
          <a:prstGeom prst="rect">
            <a:avLst/>
          </a:prstGeom>
          <a:solidFill>
            <a:schemeClr val="bg1"/>
          </a:solidFill>
        </p:spPr>
      </p:pic>
      <p:pic>
        <p:nvPicPr>
          <p:cNvPr id="8" name="Picture 7" descr="Python (programming language) - Wikipedia"/>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652815" y="2838551"/>
            <a:ext cx="3389708" cy="1003875"/>
          </a:xfrm>
          <a:prstGeom prst="rect">
            <a:avLst/>
          </a:prstGeom>
        </p:spPr>
      </p:pic>
      <p:sp>
        <p:nvSpPr>
          <p:cNvPr id="3" name="Title 2">
            <a:extLst>
              <a:ext uri="{FF2B5EF4-FFF2-40B4-BE49-F238E27FC236}">
                <a16:creationId xmlns:a16="http://schemas.microsoft.com/office/drawing/2014/main" id="{F1D47165-9D00-8133-6422-106B54D32169}"/>
              </a:ext>
            </a:extLst>
          </p:cNvPr>
          <p:cNvSpPr>
            <a:spLocks noGrp="1"/>
          </p:cNvSpPr>
          <p:nvPr>
            <p:ph type="title"/>
          </p:nvPr>
        </p:nvSpPr>
        <p:spPr/>
        <p:txBody>
          <a:bodyPr/>
          <a:lstStyle/>
          <a:p>
            <a:r>
              <a:rPr lang="en-GB" b="1" dirty="0"/>
              <a:t>Year 7 Computing Half Term 5</a:t>
            </a:r>
            <a:br>
              <a:rPr lang="en-GB" dirty="0"/>
            </a:br>
            <a:r>
              <a:rPr lang="en-GB" sz="1800" dirty="0"/>
              <a:t>Python</a:t>
            </a:r>
            <a:endParaRPr lang="en-GB" dirty="0"/>
          </a:p>
        </p:txBody>
      </p:sp>
    </p:spTree>
    <p:extLst>
      <p:ext uri="{BB962C8B-B14F-4D97-AF65-F5344CB8AC3E}">
        <p14:creationId xmlns:p14="http://schemas.microsoft.com/office/powerpoint/2010/main" val="153121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EA7D3A15-A526-4599-9BC1-B5063A77B546}"/>
              </a:ext>
            </a:extLst>
          </p:cNvPr>
          <p:cNvGraphicFramePr>
            <a:graphicFrameLocks noGrp="1"/>
          </p:cNvGraphicFramePr>
          <p:nvPr>
            <p:extLst>
              <p:ext uri="{D42A27DB-BD31-4B8C-83A1-F6EECF244321}">
                <p14:modId xmlns:p14="http://schemas.microsoft.com/office/powerpoint/2010/main" val="4109585804"/>
              </p:ext>
            </p:extLst>
          </p:nvPr>
        </p:nvGraphicFramePr>
        <p:xfrm>
          <a:off x="61788" y="910200"/>
          <a:ext cx="2809231" cy="5697756"/>
        </p:xfrm>
        <a:graphic>
          <a:graphicData uri="http://schemas.openxmlformats.org/drawingml/2006/table">
            <a:tbl>
              <a:tblPr firstRow="1" firstCol="1" bandRow="1">
                <a:tableStyleId>{7DF18680-E054-41AD-8BC1-D1AEF772440D}</a:tableStyleId>
              </a:tblPr>
              <a:tblGrid>
                <a:gridCol w="683563">
                  <a:extLst>
                    <a:ext uri="{9D8B030D-6E8A-4147-A177-3AD203B41FA5}">
                      <a16:colId xmlns:a16="http://schemas.microsoft.com/office/drawing/2014/main" val="958714633"/>
                    </a:ext>
                  </a:extLst>
                </a:gridCol>
                <a:gridCol w="2125668">
                  <a:extLst>
                    <a:ext uri="{9D8B030D-6E8A-4147-A177-3AD203B41FA5}">
                      <a16:colId xmlns:a16="http://schemas.microsoft.com/office/drawing/2014/main" val="1517976463"/>
                    </a:ext>
                  </a:extLst>
                </a:gridCol>
              </a:tblGrid>
              <a:tr h="338845">
                <a:tc gridSpan="2">
                  <a:txBody>
                    <a:bodyPr/>
                    <a:lstStyle/>
                    <a:p>
                      <a:pPr algn="ctr">
                        <a:lnSpc>
                          <a:spcPct val="107000"/>
                        </a:lnSpc>
                        <a:spcAft>
                          <a:spcPts val="0"/>
                        </a:spcAft>
                      </a:pPr>
                      <a:r>
                        <a:rPr lang="en-GB" sz="1400" dirty="0">
                          <a:effectLst/>
                        </a:rPr>
                        <a:t>KEYWORDS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hMerge="1">
                  <a:txBody>
                    <a:bodyPr/>
                    <a:lstStyle/>
                    <a:p>
                      <a:endParaRPr lang="en-GB"/>
                    </a:p>
                  </a:txBody>
                  <a:tcPr/>
                </a:tc>
                <a:extLst>
                  <a:ext uri="{0D108BD9-81ED-4DB2-BD59-A6C34878D82A}">
                    <a16:rowId xmlns:a16="http://schemas.microsoft.com/office/drawing/2014/main" val="2206780726"/>
                  </a:ext>
                </a:extLst>
              </a:tr>
              <a:tr h="209581">
                <a:tc>
                  <a:txBody>
                    <a:bodyPr/>
                    <a:lstStyle/>
                    <a:p>
                      <a:pPr algn="ctr">
                        <a:lnSpc>
                          <a:spcPct val="107000"/>
                        </a:lnSpc>
                        <a:spcAft>
                          <a:spcPts val="0"/>
                        </a:spcAft>
                      </a:pPr>
                      <a:r>
                        <a:rPr lang="en-GB" sz="1400" dirty="0">
                          <a:effectLst/>
                        </a:rPr>
                        <a:t>Word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GB" sz="1400" b="1" dirty="0">
                          <a:solidFill>
                            <a:schemeClr val="tx1"/>
                          </a:solidFill>
                          <a:effectLst/>
                        </a:rPr>
                        <a:t>Meaning/Description</a:t>
                      </a: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5786540"/>
                  </a:ext>
                </a:extLst>
              </a:tr>
              <a:tr h="635193">
                <a:tc>
                  <a:txBody>
                    <a:bodyPr/>
                    <a:lstStyle/>
                    <a:p>
                      <a:pPr algn="ctr">
                        <a:lnSpc>
                          <a:spcPct val="107000"/>
                        </a:lnSpc>
                        <a:spcAft>
                          <a:spcPts val="0"/>
                        </a:spcAft>
                      </a:pPr>
                      <a:r>
                        <a:rPr lang="en-GB" sz="1150" dirty="0">
                          <a:effectLst/>
                          <a:latin typeface="Calibri" panose="020F0502020204030204" pitchFamily="34" charset="0"/>
                          <a:ea typeface="Calibri" panose="020F0502020204030204" pitchFamily="34" charset="0"/>
                          <a:cs typeface="Times New Roman" panose="02020603050405020304" pitchFamily="18" charset="0"/>
                        </a:rPr>
                        <a:t>Python</a:t>
                      </a:r>
                    </a:p>
                  </a:txBody>
                  <a:tcPr marL="53509" marR="53509"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b="1" dirty="0">
                          <a:solidFill>
                            <a:srgbClr val="FF0000"/>
                          </a:solidFill>
                        </a:rPr>
                        <a:t>Python </a:t>
                      </a:r>
                      <a:r>
                        <a:rPr lang="en-GB" sz="1150" dirty="0">
                          <a:solidFill>
                            <a:schemeClr val="tx1"/>
                          </a:solidFill>
                        </a:rPr>
                        <a:t>is a text based programming language that allows you to create programs and applications. </a:t>
                      </a: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2984075"/>
                  </a:ext>
                </a:extLst>
              </a:tr>
              <a:tr h="767098">
                <a:tc>
                  <a:txBody>
                    <a:bodyPr/>
                    <a:lstStyle/>
                    <a:p>
                      <a:pPr algn="ctr">
                        <a:lnSpc>
                          <a:spcPct val="107000"/>
                        </a:lnSpc>
                        <a:spcAft>
                          <a:spcPts val="0"/>
                        </a:spcAft>
                      </a:pPr>
                      <a:r>
                        <a:rPr lang="en-GB" sz="1150" dirty="0">
                          <a:effectLst/>
                        </a:rPr>
                        <a:t>Variable</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b="1" dirty="0">
                          <a:solidFill>
                            <a:srgbClr val="FF0000"/>
                          </a:solidFill>
                        </a:rPr>
                        <a:t>Variables</a:t>
                      </a:r>
                      <a:r>
                        <a:rPr lang="en-GB" sz="1150" dirty="0"/>
                        <a:t> are containers for storing data</a:t>
                      </a:r>
                      <a:r>
                        <a:rPr lang="en-GB" sz="1150" kern="1200" dirty="0"/>
                        <a:t>. </a:t>
                      </a:r>
                    </a:p>
                  </a:txBody>
                  <a:tcPr marL="53509" marR="5350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4325971"/>
                  </a:ext>
                </a:extLst>
              </a:tr>
              <a:tr h="473450">
                <a:tc>
                  <a:txBody>
                    <a:bodyPr/>
                    <a:lstStyle/>
                    <a:p>
                      <a:pPr algn="ctr">
                        <a:lnSpc>
                          <a:spcPct val="107000"/>
                        </a:lnSpc>
                        <a:spcAft>
                          <a:spcPts val="0"/>
                        </a:spcAft>
                      </a:pPr>
                      <a:r>
                        <a:rPr lang="en-GB" sz="1150" dirty="0">
                          <a:effectLst/>
                        </a:rPr>
                        <a:t>Comments</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dirty="0"/>
                        <a:t>Programmers used </a:t>
                      </a:r>
                      <a:r>
                        <a:rPr lang="en-GB" sz="1150" b="1" dirty="0">
                          <a:solidFill>
                            <a:srgbClr val="FF0000"/>
                          </a:solidFill>
                          <a:effectLst>
                            <a:outerShdw blurRad="38100" dist="38100" dir="2700000" algn="tl">
                              <a:srgbClr val="000000">
                                <a:alpha val="43137"/>
                              </a:srgbClr>
                            </a:outerShdw>
                          </a:effectLst>
                        </a:rPr>
                        <a:t>comments</a:t>
                      </a:r>
                      <a:r>
                        <a:rPr lang="en-GB" sz="1150" dirty="0">
                          <a:effectLst>
                            <a:outerShdw blurRad="38100" dist="38100" dir="2700000" algn="tl">
                              <a:srgbClr val="000000">
                                <a:alpha val="43137"/>
                              </a:srgbClr>
                            </a:outerShdw>
                          </a:effectLst>
                        </a:rPr>
                        <a:t> </a:t>
                      </a:r>
                      <a:r>
                        <a:rPr lang="en-GB" sz="1150" dirty="0"/>
                        <a:t>to help explain the code. The symbol for comments is #</a:t>
                      </a:r>
                      <a:endParaRPr lang="en-GB" sz="1150" dirty="0">
                        <a:solidFill>
                          <a:srgbClr val="FF0000"/>
                        </a:solidFill>
                      </a:endParaRP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8765850"/>
                  </a:ext>
                </a:extLst>
              </a:tr>
              <a:tr h="473450">
                <a:tc>
                  <a:txBody>
                    <a:bodyPr/>
                    <a:lstStyle/>
                    <a:p>
                      <a:pPr algn="ctr">
                        <a:lnSpc>
                          <a:spcPct val="107000"/>
                        </a:lnSpc>
                        <a:spcAft>
                          <a:spcPts val="0"/>
                        </a:spcAft>
                      </a:pPr>
                      <a:r>
                        <a:rPr lang="en-GB" sz="1150" dirty="0">
                          <a:effectLst/>
                        </a:rPr>
                        <a:t>For loop</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dirty="0"/>
                        <a:t>A </a:t>
                      </a:r>
                      <a:r>
                        <a:rPr lang="en-GB" sz="1150" b="1" dirty="0">
                          <a:solidFill>
                            <a:srgbClr val="FF0000"/>
                          </a:solidFill>
                        </a:rPr>
                        <a:t>for loop </a:t>
                      </a:r>
                      <a:r>
                        <a:rPr lang="en-GB" sz="1150" dirty="0"/>
                        <a:t>is used to repeatedly execute a set of statements until the end of sequence is reached.</a:t>
                      </a: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4553187"/>
                  </a:ext>
                </a:extLst>
              </a:tr>
              <a:tr h="604684">
                <a:tc>
                  <a:txBody>
                    <a:bodyPr/>
                    <a:lstStyle/>
                    <a:p>
                      <a:pPr algn="ctr">
                        <a:lnSpc>
                          <a:spcPct val="107000"/>
                        </a:lnSpc>
                        <a:spcAft>
                          <a:spcPts val="0"/>
                        </a:spcAft>
                      </a:pPr>
                      <a:r>
                        <a:rPr lang="en-GB" sz="1150" dirty="0">
                          <a:effectLst/>
                        </a:rPr>
                        <a:t>If statement</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tcPr>
                </a:tc>
                <a:tc>
                  <a:txBody>
                    <a:bodyPr/>
                    <a:lstStyle/>
                    <a:p>
                      <a:r>
                        <a:rPr lang="en-GB" sz="1150" b="1" dirty="0">
                          <a:solidFill>
                            <a:srgbClr val="FF0000"/>
                          </a:solidFill>
                        </a:rPr>
                        <a:t>If statements </a:t>
                      </a:r>
                      <a:r>
                        <a:rPr lang="en-GB" sz="1150" dirty="0"/>
                        <a:t>are used for decision making programs. An if statement will run the code only when the IF condition is true. </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5799691"/>
                  </a:ext>
                </a:extLst>
              </a:tr>
              <a:tr h="796935">
                <a:tc>
                  <a:txBody>
                    <a:bodyPr/>
                    <a:lstStyle/>
                    <a:p>
                      <a:pPr algn="ctr">
                        <a:lnSpc>
                          <a:spcPct val="107000"/>
                        </a:lnSpc>
                        <a:spcAft>
                          <a:spcPts val="0"/>
                        </a:spcAft>
                      </a:pPr>
                      <a:r>
                        <a:rPr lang="en-GB" sz="1150" dirty="0">
                          <a:effectLst/>
                        </a:rPr>
                        <a:t>Logic errors</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b="1" kern="1200" dirty="0">
                          <a:solidFill>
                            <a:srgbClr val="FF0000"/>
                          </a:solidFill>
                          <a:effectLst>
                            <a:outerShdw blurRad="38100" dist="38100" dir="2700000" algn="tl">
                              <a:srgbClr val="000000">
                                <a:alpha val="43137"/>
                              </a:srgbClr>
                            </a:outerShdw>
                          </a:effectLst>
                        </a:rPr>
                        <a:t>Logic Errors  </a:t>
                      </a:r>
                      <a:r>
                        <a:rPr lang="en-GB" sz="1150" kern="1200" dirty="0"/>
                        <a:t>occur when the program runs without crashing, but produces an incorrect result. The error is caused by a mistake in the program's logic</a:t>
                      </a:r>
                      <a:r>
                        <a:rPr lang="en-GB" sz="1150" dirty="0"/>
                        <a:t>.</a:t>
                      </a:r>
                    </a:p>
                  </a:txBody>
                  <a:tcPr marL="53509" marR="5350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587761"/>
                  </a:ext>
                </a:extLst>
              </a:tr>
              <a:tr h="473450">
                <a:tc>
                  <a:txBody>
                    <a:bodyPr/>
                    <a:lstStyle/>
                    <a:p>
                      <a:pPr algn="ctr">
                        <a:lnSpc>
                          <a:spcPct val="107000"/>
                        </a:lnSpc>
                        <a:spcAft>
                          <a:spcPts val="0"/>
                        </a:spcAft>
                      </a:pPr>
                      <a:r>
                        <a:rPr lang="en-GB" sz="1150" dirty="0">
                          <a:effectLst/>
                        </a:rPr>
                        <a:t>Run time error</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53509" marR="5350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50" dirty="0"/>
                        <a:t>It is an error that occurs when the wrong data type is used in a program. </a:t>
                      </a:r>
                    </a:p>
                  </a:txBody>
                  <a:tcPr marL="53509" marR="5350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61314"/>
                  </a:ext>
                </a:extLst>
              </a:tr>
            </a:tbl>
          </a:graphicData>
        </a:graphic>
      </p:graphicFrame>
      <p:pic>
        <p:nvPicPr>
          <p:cNvPr id="9" name="Picture 8">
            <a:extLst>
              <a:ext uri="{FF2B5EF4-FFF2-40B4-BE49-F238E27FC236}">
                <a16:creationId xmlns:a16="http://schemas.microsoft.com/office/drawing/2014/main" id="{6DD99EDD-6840-4A61-AED7-E4701E4FDF0F}"/>
              </a:ext>
            </a:extLst>
          </p:cNvPr>
          <p:cNvPicPr>
            <a:picLocks noChangeAspect="1"/>
          </p:cNvPicPr>
          <p:nvPr/>
        </p:nvPicPr>
        <p:blipFill>
          <a:blip r:embed="rId3"/>
          <a:stretch>
            <a:fillRect/>
          </a:stretch>
        </p:blipFill>
        <p:spPr>
          <a:xfrm>
            <a:off x="6876970" y="1423034"/>
            <a:ext cx="1828958" cy="5044877"/>
          </a:xfrm>
          <a:prstGeom prst="rect">
            <a:avLst/>
          </a:prstGeom>
        </p:spPr>
      </p:pic>
      <p:pic>
        <p:nvPicPr>
          <p:cNvPr id="59" name="Picture 58">
            <a:extLst>
              <a:ext uri="{FF2B5EF4-FFF2-40B4-BE49-F238E27FC236}">
                <a16:creationId xmlns:a16="http://schemas.microsoft.com/office/drawing/2014/main" id="{499E7176-FBEA-44D7-A972-7A17EEA02B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31902" y="1311362"/>
            <a:ext cx="3034327" cy="5156549"/>
          </a:xfrm>
          <a:prstGeom prst="rect">
            <a:avLst/>
          </a:prstGeom>
        </p:spPr>
      </p:pic>
      <p:pic>
        <p:nvPicPr>
          <p:cNvPr id="61" name="Picture 60">
            <a:extLst>
              <a:ext uri="{FF2B5EF4-FFF2-40B4-BE49-F238E27FC236}">
                <a16:creationId xmlns:a16="http://schemas.microsoft.com/office/drawing/2014/main" id="{D79ED2D4-AB57-4D3D-9766-EA950BE0DB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55619" y="724571"/>
            <a:ext cx="5540220" cy="586791"/>
          </a:xfrm>
          <a:prstGeom prst="rect">
            <a:avLst/>
          </a:prstGeom>
        </p:spPr>
      </p:pic>
      <p:sp>
        <p:nvSpPr>
          <p:cNvPr id="3" name="Title 2">
            <a:extLst>
              <a:ext uri="{FF2B5EF4-FFF2-40B4-BE49-F238E27FC236}">
                <a16:creationId xmlns:a16="http://schemas.microsoft.com/office/drawing/2014/main" id="{BEDDA20D-CB0E-494F-7BC3-9D91BAEC0FA5}"/>
              </a:ext>
            </a:extLst>
          </p:cNvPr>
          <p:cNvSpPr>
            <a:spLocks noGrp="1"/>
          </p:cNvSpPr>
          <p:nvPr>
            <p:ph type="title"/>
          </p:nvPr>
        </p:nvSpPr>
        <p:spPr/>
        <p:txBody>
          <a:bodyPr/>
          <a:lstStyle/>
          <a:p>
            <a:r>
              <a:rPr lang="en-GB" b="1" dirty="0"/>
              <a:t>Year 7 Computing Half Term 5</a:t>
            </a:r>
            <a:br>
              <a:rPr lang="en-GB" dirty="0"/>
            </a:br>
            <a:r>
              <a:rPr lang="en-GB" sz="1800" dirty="0"/>
              <a:t>Python key skills</a:t>
            </a:r>
          </a:p>
        </p:txBody>
      </p:sp>
    </p:spTree>
    <p:extLst>
      <p:ext uri="{BB962C8B-B14F-4D97-AF65-F5344CB8AC3E}">
        <p14:creationId xmlns:p14="http://schemas.microsoft.com/office/powerpoint/2010/main" val="391183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32" name="Google Shape;32;p5"/>
          <p:cNvSpPr/>
          <p:nvPr/>
        </p:nvSpPr>
        <p:spPr>
          <a:xfrm>
            <a:off x="3417456" y="4106608"/>
            <a:ext cx="4844066" cy="2640723"/>
          </a:xfrm>
          <a:prstGeom prst="rect">
            <a:avLst/>
          </a:prstGeom>
          <a:noFill/>
          <a:ln>
            <a:noFill/>
          </a:ln>
        </p:spPr>
        <p:txBody>
          <a:bodyPr spcFirstLastPara="1" wrap="square" lIns="91425" tIns="45700" rIns="91425" bIns="45700" anchor="t" anchorCtr="0">
            <a:noAutofit/>
          </a:bodyPr>
          <a:lstStyle/>
          <a:p>
            <a:pPr marL="914400" algn="r">
              <a:lnSpc>
                <a:spcPct val="115000"/>
              </a:lnSpc>
              <a:defRPr/>
            </a:pPr>
            <a:endParaRPr sz="1200" dirty="0">
              <a:latin typeface="Calibri"/>
              <a:ea typeface="Calibri"/>
              <a:cs typeface="Calibri"/>
              <a:sym typeface="Calibri"/>
            </a:endParaRPr>
          </a:p>
        </p:txBody>
      </p:sp>
      <p:graphicFrame>
        <p:nvGraphicFramePr>
          <p:cNvPr id="33" name="Google Shape;33;p5"/>
          <p:cNvGraphicFramePr/>
          <p:nvPr/>
        </p:nvGraphicFramePr>
        <p:xfrm>
          <a:off x="4043219" y="1332493"/>
          <a:ext cx="4929181" cy="2204524"/>
        </p:xfrm>
        <a:graphic>
          <a:graphicData uri="http://schemas.openxmlformats.org/drawingml/2006/table">
            <a:tbl>
              <a:tblPr firstRow="1" firstCol="1" bandRow="1">
                <a:noFill/>
                <a:tableStyleId>{233DB0D1-3829-4386-BB9A-606076A0DCE9}</a:tableStyleId>
              </a:tblPr>
              <a:tblGrid>
                <a:gridCol w="1377671">
                  <a:extLst>
                    <a:ext uri="{9D8B030D-6E8A-4147-A177-3AD203B41FA5}">
                      <a16:colId xmlns:a16="http://schemas.microsoft.com/office/drawing/2014/main" val="20000"/>
                    </a:ext>
                  </a:extLst>
                </a:gridCol>
                <a:gridCol w="3551510">
                  <a:extLst>
                    <a:ext uri="{9D8B030D-6E8A-4147-A177-3AD203B41FA5}">
                      <a16:colId xmlns:a16="http://schemas.microsoft.com/office/drawing/2014/main" val="20001"/>
                    </a:ext>
                  </a:extLst>
                </a:gridCol>
              </a:tblGrid>
              <a:tr h="220415">
                <a:tc>
                  <a:txBody>
                    <a:bodyPr/>
                    <a:lstStyle/>
                    <a:p>
                      <a:pPr marL="0" marR="0" lvl="0" indent="0" algn="ctr" rtl="0">
                        <a:lnSpc>
                          <a:spcPct val="115000"/>
                        </a:lnSpc>
                        <a:spcBef>
                          <a:spcPts val="0"/>
                        </a:spcBef>
                        <a:spcAft>
                          <a:spcPts val="0"/>
                        </a:spcAft>
                        <a:buNone/>
                      </a:pPr>
                      <a:r>
                        <a:rPr lang="en-GB" sz="1050" dirty="0">
                          <a:solidFill>
                            <a:schemeClr val="tx1"/>
                          </a:solidFill>
                        </a:rPr>
                        <a:t>Term</a:t>
                      </a:r>
                      <a:endParaRPr sz="1050" dirty="0">
                        <a:solidFill>
                          <a:schemeClr val="tx1"/>
                        </a:solidFill>
                      </a:endParaRPr>
                    </a:p>
                  </a:txBody>
                  <a:tcPr marL="68575" marR="68575" marT="0" marB="0"/>
                </a:tc>
                <a:tc>
                  <a:txBody>
                    <a:bodyPr/>
                    <a:lstStyle/>
                    <a:p>
                      <a:pPr marL="0" marR="0" lvl="0" indent="0" algn="ctr" rtl="0">
                        <a:lnSpc>
                          <a:spcPct val="115000"/>
                        </a:lnSpc>
                        <a:spcBef>
                          <a:spcPts val="0"/>
                        </a:spcBef>
                        <a:spcAft>
                          <a:spcPts val="0"/>
                        </a:spcAft>
                        <a:buNone/>
                      </a:pPr>
                      <a:r>
                        <a:rPr lang="en-GB" sz="1050" u="none" strike="noStrike" cap="none" dirty="0">
                          <a:solidFill>
                            <a:schemeClr val="dk1"/>
                          </a:solidFill>
                        </a:rPr>
                        <a:t>Definition</a:t>
                      </a:r>
                      <a:endParaRPr sz="9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65649">
                <a:tc>
                  <a:txBody>
                    <a:bodyPr/>
                    <a:lstStyle/>
                    <a:p>
                      <a:r>
                        <a:rPr lang="en-GB" sz="1050" b="1" dirty="0">
                          <a:solidFill>
                            <a:schemeClr val="tx1"/>
                          </a:solidFill>
                        </a:rPr>
                        <a:t>Record</a:t>
                      </a:r>
                    </a:p>
                  </a:txBody>
                  <a:tcPr marL="68575" marR="68575" marT="0" marB="0"/>
                </a:tc>
                <a:tc>
                  <a:txBody>
                    <a:bodyPr/>
                    <a:lstStyle/>
                    <a:p>
                      <a:r>
                        <a:rPr lang="en-GB" sz="1050" dirty="0"/>
                        <a:t>All of the data in a row</a:t>
                      </a:r>
                      <a:r>
                        <a:rPr lang="en-GB" sz="1050" baseline="0" dirty="0"/>
                        <a:t> in a table.</a:t>
                      </a:r>
                      <a:endParaRPr lang="en-GB" sz="1050" dirty="0"/>
                    </a:p>
                  </a:txBody>
                  <a:tcPr marL="68575" marR="68575" marT="0" marB="0"/>
                </a:tc>
                <a:extLst>
                  <a:ext uri="{0D108BD9-81ED-4DB2-BD59-A6C34878D82A}">
                    <a16:rowId xmlns:a16="http://schemas.microsoft.com/office/drawing/2014/main" val="10001"/>
                  </a:ext>
                </a:extLst>
              </a:tr>
              <a:tr h="331298">
                <a:tc>
                  <a:txBody>
                    <a:bodyPr/>
                    <a:lstStyle/>
                    <a:p>
                      <a:r>
                        <a:rPr lang="en-GB" sz="1050" b="1" dirty="0">
                          <a:solidFill>
                            <a:schemeClr val="tx1"/>
                          </a:solidFill>
                        </a:rPr>
                        <a:t>Field</a:t>
                      </a:r>
                    </a:p>
                  </a:txBody>
                  <a:tcPr marL="68575" marR="68575" marT="0" marB="0"/>
                </a:tc>
                <a:tc>
                  <a:txBody>
                    <a:bodyPr/>
                    <a:lstStyle/>
                    <a:p>
                      <a:r>
                        <a:rPr lang="en-GB" sz="1050" dirty="0"/>
                        <a:t>The identifier</a:t>
                      </a:r>
                      <a:r>
                        <a:rPr lang="en-GB" sz="1050" baseline="0" dirty="0"/>
                        <a:t> at the top of each column for the data below.</a:t>
                      </a:r>
                      <a:endParaRPr lang="en-GB" sz="1050" dirty="0"/>
                    </a:p>
                  </a:txBody>
                  <a:tcPr marL="68575" marR="68575" marT="0" marB="0"/>
                </a:tc>
                <a:extLst>
                  <a:ext uri="{0D108BD9-81ED-4DB2-BD59-A6C34878D82A}">
                    <a16:rowId xmlns:a16="http://schemas.microsoft.com/office/drawing/2014/main" val="10002"/>
                  </a:ext>
                </a:extLst>
              </a:tr>
              <a:tr h="165649">
                <a:tc>
                  <a:txBody>
                    <a:bodyPr/>
                    <a:lstStyle/>
                    <a:p>
                      <a:pPr marL="0" marR="0" lvl="0" indent="0" algn="l" rtl="0">
                        <a:lnSpc>
                          <a:spcPct val="115000"/>
                        </a:lnSpc>
                        <a:spcBef>
                          <a:spcPts val="0"/>
                        </a:spcBef>
                        <a:spcAft>
                          <a:spcPts val="0"/>
                        </a:spcAft>
                        <a:buNone/>
                      </a:pPr>
                      <a:r>
                        <a:rPr lang="en-GB" sz="1050" b="1" u="none" strike="noStrike" cap="none" dirty="0">
                          <a:solidFill>
                            <a:schemeClr val="tx1"/>
                          </a:solidFill>
                          <a:latin typeface="Calibri"/>
                          <a:ea typeface="Calibri"/>
                          <a:cs typeface="Calibri"/>
                          <a:sym typeface="Calibri"/>
                        </a:rPr>
                        <a:t>Table</a:t>
                      </a:r>
                      <a:endParaRPr sz="1050" b="1" u="none" strike="noStrike" cap="none" dirty="0">
                        <a:solidFill>
                          <a:schemeClr val="tx1"/>
                        </a:solidFill>
                        <a:latin typeface="Calibri"/>
                        <a:ea typeface="Calibri"/>
                        <a:cs typeface="Calibri"/>
                        <a:sym typeface="Calibri"/>
                      </a:endParaRPr>
                    </a:p>
                  </a:txBody>
                  <a:tcPr marL="68575" marR="68575" marT="0" marB="0"/>
                </a:tc>
                <a:tc>
                  <a:txBody>
                    <a:bodyPr/>
                    <a:lstStyle/>
                    <a:p>
                      <a:r>
                        <a:rPr lang="en-GB" sz="1050" dirty="0"/>
                        <a:t>Where</a:t>
                      </a:r>
                      <a:r>
                        <a:rPr lang="en-GB" sz="1050" baseline="0" dirty="0"/>
                        <a:t> multiple records are stored.</a:t>
                      </a:r>
                      <a:endParaRPr lang="en-GB" sz="1050" dirty="0"/>
                    </a:p>
                  </a:txBody>
                  <a:tcPr marL="68575" marR="68575" marT="0" marB="0"/>
                </a:tc>
                <a:extLst>
                  <a:ext uri="{0D108BD9-81ED-4DB2-BD59-A6C34878D82A}">
                    <a16:rowId xmlns:a16="http://schemas.microsoft.com/office/drawing/2014/main" val="10004"/>
                  </a:ext>
                </a:extLst>
              </a:tr>
              <a:tr h="331298">
                <a:tc>
                  <a:txBody>
                    <a:bodyPr/>
                    <a:lstStyle/>
                    <a:p>
                      <a:pPr marL="0" marR="0" lvl="0" indent="0" algn="l" rtl="0">
                        <a:lnSpc>
                          <a:spcPct val="115000"/>
                        </a:lnSpc>
                        <a:spcBef>
                          <a:spcPts val="0"/>
                        </a:spcBef>
                        <a:spcAft>
                          <a:spcPts val="0"/>
                        </a:spcAft>
                        <a:buNone/>
                      </a:pPr>
                      <a:r>
                        <a:rPr lang="en-GB" sz="1050" b="1" u="none" strike="noStrike" cap="none" dirty="0">
                          <a:solidFill>
                            <a:schemeClr val="tx1"/>
                          </a:solidFill>
                          <a:latin typeface="Calibri"/>
                          <a:ea typeface="Calibri"/>
                          <a:cs typeface="Calibri"/>
                          <a:sym typeface="Calibri"/>
                        </a:rPr>
                        <a:t>Validation</a:t>
                      </a:r>
                      <a:endParaRPr sz="1050" b="1" u="none" strike="noStrike" cap="none" dirty="0">
                        <a:solidFill>
                          <a:schemeClr val="tx1"/>
                        </a:solidFill>
                        <a:latin typeface="Calibri"/>
                        <a:ea typeface="Calibri"/>
                        <a:cs typeface="Calibri"/>
                        <a:sym typeface="Calibri"/>
                      </a:endParaRPr>
                    </a:p>
                  </a:txBody>
                  <a:tcPr marL="68575" marR="68575" marT="0" marB="0"/>
                </a:tc>
                <a:tc>
                  <a:txBody>
                    <a:bodyPr/>
                    <a:lstStyle/>
                    <a:p>
                      <a:r>
                        <a:rPr lang="en-GB" sz="1050" dirty="0"/>
                        <a:t>Rules which are used to check that the</a:t>
                      </a:r>
                      <a:r>
                        <a:rPr lang="en-GB" sz="1050" baseline="0" dirty="0"/>
                        <a:t> data entered is correct.</a:t>
                      </a:r>
                      <a:endParaRPr lang="en-GB" sz="1050" dirty="0"/>
                    </a:p>
                  </a:txBody>
                  <a:tcPr marL="68575" marR="68575" marT="0" marB="0"/>
                </a:tc>
                <a:extLst>
                  <a:ext uri="{0D108BD9-81ED-4DB2-BD59-A6C34878D82A}">
                    <a16:rowId xmlns:a16="http://schemas.microsoft.com/office/drawing/2014/main" val="10005"/>
                  </a:ext>
                </a:extLst>
              </a:tr>
              <a:tr h="165649">
                <a:tc>
                  <a:txBody>
                    <a:bodyPr/>
                    <a:lstStyle/>
                    <a:p>
                      <a:r>
                        <a:rPr lang="en-GB" sz="1050" b="1" dirty="0">
                          <a:solidFill>
                            <a:schemeClr val="tx1"/>
                          </a:solidFill>
                        </a:rPr>
                        <a:t>Form</a:t>
                      </a:r>
                    </a:p>
                  </a:txBody>
                  <a:tcPr marL="68575" marR="68575" marT="0" marB="0"/>
                </a:tc>
                <a:tc>
                  <a:txBody>
                    <a:bodyPr/>
                    <a:lstStyle/>
                    <a:p>
                      <a:r>
                        <a:rPr lang="en-GB" sz="1050" dirty="0"/>
                        <a:t>Used to allow a person to interact with</a:t>
                      </a:r>
                      <a:r>
                        <a:rPr lang="en-GB" sz="1050" baseline="0" dirty="0"/>
                        <a:t> a database, usually to input or search for data.</a:t>
                      </a:r>
                      <a:endParaRPr lang="en-GB" sz="1050" dirty="0"/>
                    </a:p>
                  </a:txBody>
                  <a:tcPr marL="68575" marR="68575" marT="0" marB="0"/>
                </a:tc>
                <a:extLst>
                  <a:ext uri="{0D108BD9-81ED-4DB2-BD59-A6C34878D82A}">
                    <a16:rowId xmlns:a16="http://schemas.microsoft.com/office/drawing/2014/main" val="10006"/>
                  </a:ext>
                </a:extLst>
              </a:tr>
              <a:tr h="331298">
                <a:tc>
                  <a:txBody>
                    <a:bodyPr/>
                    <a:lstStyle/>
                    <a:p>
                      <a:r>
                        <a:rPr lang="en-GB" sz="1050" b="1" dirty="0">
                          <a:solidFill>
                            <a:schemeClr val="tx1"/>
                          </a:solidFill>
                        </a:rPr>
                        <a:t>Query</a:t>
                      </a:r>
                    </a:p>
                  </a:txBody>
                  <a:tcPr marL="68575" marR="68575" marT="0" marB="0"/>
                </a:tc>
                <a:tc>
                  <a:txBody>
                    <a:bodyPr/>
                    <a:lstStyle/>
                    <a:p>
                      <a:r>
                        <a:rPr lang="en-GB" sz="1050" dirty="0"/>
                        <a:t>Used to search</a:t>
                      </a:r>
                      <a:r>
                        <a:rPr lang="en-GB" sz="1050" baseline="0" dirty="0"/>
                        <a:t> a database for a certain piece of information.</a:t>
                      </a:r>
                      <a:endParaRPr lang="en-GB" sz="1050" dirty="0"/>
                    </a:p>
                  </a:txBody>
                  <a:tcPr marL="68575" marR="68575" marT="0" marB="0"/>
                </a:tc>
                <a:extLst>
                  <a:ext uri="{0D108BD9-81ED-4DB2-BD59-A6C34878D82A}">
                    <a16:rowId xmlns:a16="http://schemas.microsoft.com/office/drawing/2014/main" val="10007"/>
                  </a:ext>
                </a:extLst>
              </a:tr>
              <a:tr h="331298">
                <a:tc>
                  <a:txBody>
                    <a:bodyPr/>
                    <a:lstStyle/>
                    <a:p>
                      <a:r>
                        <a:rPr lang="en-GB" sz="1050" b="1" dirty="0">
                          <a:solidFill>
                            <a:schemeClr val="tx1"/>
                          </a:solidFill>
                        </a:rPr>
                        <a:t>Primary Key</a:t>
                      </a:r>
                    </a:p>
                  </a:txBody>
                  <a:tcPr marL="68575" marR="68575" marT="0" marB="0"/>
                </a:tc>
                <a:tc>
                  <a:txBody>
                    <a:bodyPr/>
                    <a:lstStyle/>
                    <a:p>
                      <a:r>
                        <a:rPr lang="en-GB" sz="1050" b="0" i="0" u="none" strike="noStrike" cap="none" dirty="0">
                          <a:solidFill>
                            <a:schemeClr val="dk1"/>
                          </a:solidFill>
                          <a:effectLst/>
                          <a:latin typeface="Calibri"/>
                          <a:ea typeface="Calibri"/>
                          <a:cs typeface="Calibri"/>
                          <a:sym typeface="Arial"/>
                        </a:rPr>
                        <a:t>Each record may have a unique identifier, called the primary key.</a:t>
                      </a:r>
                      <a:endParaRPr lang="en-GB" sz="1050" dirty="0"/>
                    </a:p>
                  </a:txBody>
                  <a:tcPr marL="68575" marR="68575" marT="0" marB="0"/>
                </a:tc>
                <a:extLst>
                  <a:ext uri="{0D108BD9-81ED-4DB2-BD59-A6C34878D82A}">
                    <a16:rowId xmlns:a16="http://schemas.microsoft.com/office/drawing/2014/main" val="10008"/>
                  </a:ext>
                </a:extLst>
              </a:tr>
            </a:tbl>
          </a:graphicData>
        </a:graphic>
      </p:graphicFrame>
      <p:sp>
        <p:nvSpPr>
          <p:cNvPr id="35" name="Google Shape;35;p5"/>
          <p:cNvSpPr txBox="1"/>
          <p:nvPr/>
        </p:nvSpPr>
        <p:spPr>
          <a:xfrm>
            <a:off x="147783" y="4093370"/>
            <a:ext cx="1514763" cy="2308324"/>
          </a:xfrm>
          <a:prstGeom prst="rect">
            <a:avLst/>
          </a:prstGeom>
          <a:noFill/>
          <a:ln>
            <a:noFill/>
          </a:ln>
        </p:spPr>
        <p:txBody>
          <a:bodyPr spcFirstLastPara="1" wrap="square" lIns="91425" tIns="45700" rIns="91425" bIns="45700" anchor="t" anchorCtr="0">
            <a:noAutofit/>
          </a:bodyPr>
          <a:lstStyle/>
          <a:p>
            <a:pPr>
              <a:defRPr/>
            </a:pPr>
            <a:endParaRPr sz="1200" dirty="0">
              <a:latin typeface="Calibri"/>
              <a:ea typeface="Calibri"/>
              <a:cs typeface="Calibri"/>
              <a:sym typeface="Calibri"/>
            </a:endParaRPr>
          </a:p>
        </p:txBody>
      </p:sp>
      <p:sp>
        <p:nvSpPr>
          <p:cNvPr id="38" name="Google Shape;38;p5"/>
          <p:cNvSpPr/>
          <p:nvPr/>
        </p:nvSpPr>
        <p:spPr>
          <a:xfrm>
            <a:off x="332508" y="1002499"/>
            <a:ext cx="3029528" cy="267227"/>
          </a:xfrm>
          <a:prstGeom prst="rect">
            <a:avLst/>
          </a:prstGeom>
          <a:solidFill>
            <a:srgbClr val="FFFF9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r>
              <a:rPr lang="en-GB" sz="1800" dirty="0">
                <a:latin typeface="Calibri"/>
                <a:ea typeface="Calibri"/>
                <a:cs typeface="Calibri"/>
                <a:sym typeface="Calibri"/>
              </a:rPr>
              <a:t>Database Structure</a:t>
            </a:r>
            <a:endParaRPr sz="1800" dirty="0">
              <a:latin typeface="Calibri"/>
              <a:ea typeface="Calibri"/>
              <a:cs typeface="Calibri"/>
              <a:sym typeface="Calibri"/>
            </a:endParaRPr>
          </a:p>
        </p:txBody>
      </p:sp>
      <p:sp>
        <p:nvSpPr>
          <p:cNvPr id="39" name="Google Shape;39;p5"/>
          <p:cNvSpPr/>
          <p:nvPr/>
        </p:nvSpPr>
        <p:spPr>
          <a:xfrm>
            <a:off x="4938768" y="969841"/>
            <a:ext cx="3029528" cy="267227"/>
          </a:xfrm>
          <a:prstGeom prst="rect">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r>
              <a:rPr lang="en-GB" sz="1800">
                <a:latin typeface="Calibri"/>
                <a:ea typeface="Calibri"/>
                <a:cs typeface="Calibri"/>
                <a:sym typeface="Calibri"/>
              </a:rPr>
              <a:t>Key terms</a:t>
            </a:r>
            <a:endParaRPr sz="1800">
              <a:latin typeface="Calibri"/>
              <a:ea typeface="Calibri"/>
              <a:cs typeface="Calibri"/>
              <a:sym typeface="Calibri"/>
            </a:endParaRPr>
          </a:p>
        </p:txBody>
      </p:sp>
      <p:sp>
        <p:nvSpPr>
          <p:cNvPr id="40" name="Google Shape;40;p5"/>
          <p:cNvSpPr/>
          <p:nvPr/>
        </p:nvSpPr>
        <p:spPr>
          <a:xfrm>
            <a:off x="621494" y="3715667"/>
            <a:ext cx="3029528" cy="267227"/>
          </a:xfrm>
          <a:prstGeom prst="rect">
            <a:avLst/>
          </a:prstGeom>
          <a:solidFill>
            <a:srgbClr val="FF99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r>
              <a:rPr lang="en-GB" sz="1800" dirty="0">
                <a:latin typeface="Calibri"/>
                <a:ea typeface="Calibri"/>
                <a:cs typeface="Calibri"/>
                <a:sym typeface="Calibri"/>
              </a:rPr>
              <a:t>Database Structure</a:t>
            </a:r>
            <a:endParaRPr sz="1800" dirty="0">
              <a:latin typeface="Calibri"/>
              <a:ea typeface="Calibri"/>
              <a:cs typeface="Calibri"/>
              <a:sym typeface="Calibri"/>
            </a:endParaRPr>
          </a:p>
        </p:txBody>
      </p:sp>
      <p:sp>
        <p:nvSpPr>
          <p:cNvPr id="42" name="Google Shape;42;p5"/>
          <p:cNvSpPr/>
          <p:nvPr/>
        </p:nvSpPr>
        <p:spPr>
          <a:xfrm>
            <a:off x="46182" y="898872"/>
            <a:ext cx="3842327" cy="2610969"/>
          </a:xfrm>
          <a:prstGeom prst="rect">
            <a:avLst/>
          </a:prstGeom>
          <a:solidFill>
            <a:schemeClr val="bg1"/>
          </a:solidFill>
          <a:ln w="28575" cap="flat" cmpd="sng">
            <a:solidFill>
              <a:srgbClr val="FFFF99"/>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endParaRPr sz="1800">
              <a:solidFill>
                <a:srgbClr val="FFFFFF"/>
              </a:solidFill>
              <a:latin typeface="Calibri"/>
              <a:ea typeface="Calibri"/>
              <a:cs typeface="Calibri"/>
              <a:sym typeface="Calibri"/>
            </a:endParaRPr>
          </a:p>
        </p:txBody>
      </p:sp>
      <p:sp>
        <p:nvSpPr>
          <p:cNvPr id="43" name="Google Shape;43;p5"/>
          <p:cNvSpPr/>
          <p:nvPr/>
        </p:nvSpPr>
        <p:spPr>
          <a:xfrm>
            <a:off x="3976253" y="895323"/>
            <a:ext cx="5106959" cy="2610969"/>
          </a:xfrm>
          <a:prstGeom prst="rect">
            <a:avLst/>
          </a:prstGeom>
          <a:noFill/>
          <a:ln w="28575" cap="flat" cmpd="sng">
            <a:solidFill>
              <a:srgbClr val="00B0F0"/>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endParaRPr sz="1800">
              <a:solidFill>
                <a:srgbClr val="FFFFFF"/>
              </a:solidFill>
              <a:latin typeface="Calibri"/>
              <a:ea typeface="Calibri"/>
              <a:cs typeface="Calibri"/>
              <a:sym typeface="Calibri"/>
            </a:endParaRPr>
          </a:p>
        </p:txBody>
      </p:sp>
      <p:sp>
        <p:nvSpPr>
          <p:cNvPr id="44" name="Google Shape;44;p5"/>
          <p:cNvSpPr/>
          <p:nvPr/>
        </p:nvSpPr>
        <p:spPr>
          <a:xfrm>
            <a:off x="4470399" y="3579703"/>
            <a:ext cx="4612813" cy="3167626"/>
          </a:xfrm>
          <a:prstGeom prst="rect">
            <a:avLst/>
          </a:prstGeom>
          <a:noFill/>
          <a:ln w="28575" cap="flat" cmpd="sng">
            <a:solidFill>
              <a:srgbClr val="99FF99"/>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endParaRPr sz="1800">
              <a:solidFill>
                <a:srgbClr val="FFFFFF"/>
              </a:solidFill>
              <a:latin typeface="Calibri"/>
              <a:ea typeface="Calibri"/>
              <a:cs typeface="Calibri"/>
              <a:sym typeface="Calibri"/>
            </a:endParaRPr>
          </a:p>
        </p:txBody>
      </p:sp>
      <p:sp>
        <p:nvSpPr>
          <p:cNvPr id="45" name="Google Shape;45;p5"/>
          <p:cNvSpPr/>
          <p:nvPr/>
        </p:nvSpPr>
        <p:spPr>
          <a:xfrm>
            <a:off x="46182" y="3582539"/>
            <a:ext cx="4293435" cy="3164790"/>
          </a:xfrm>
          <a:prstGeom prst="rect">
            <a:avLst/>
          </a:prstGeom>
          <a:noFill/>
          <a:ln w="28575" cap="flat" cmpd="sng">
            <a:solidFill>
              <a:srgbClr val="FF99FF"/>
            </a:solidFill>
            <a:prstDash val="lg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endParaRPr sz="1800">
              <a:solidFill>
                <a:srgbClr val="FFFFFF"/>
              </a:solidFill>
              <a:latin typeface="Calibri"/>
              <a:ea typeface="Calibri"/>
              <a:cs typeface="Calibri"/>
              <a:sym typeface="Calibri"/>
            </a:endParaRPr>
          </a:p>
        </p:txBody>
      </p:sp>
      <p:graphicFrame>
        <p:nvGraphicFramePr>
          <p:cNvPr id="2" name="Table 1"/>
          <p:cNvGraphicFramePr>
            <a:graphicFrameLocks noGrp="1"/>
          </p:cNvGraphicFramePr>
          <p:nvPr/>
        </p:nvGraphicFramePr>
        <p:xfrm>
          <a:off x="4616336" y="4061082"/>
          <a:ext cx="4381922" cy="2511414"/>
        </p:xfrm>
        <a:graphic>
          <a:graphicData uri="http://schemas.openxmlformats.org/drawingml/2006/table">
            <a:tbl>
              <a:tblPr/>
              <a:tblGrid>
                <a:gridCol w="871040">
                  <a:extLst>
                    <a:ext uri="{9D8B030D-6E8A-4147-A177-3AD203B41FA5}">
                      <a16:colId xmlns:a16="http://schemas.microsoft.com/office/drawing/2014/main" val="3599837808"/>
                    </a:ext>
                  </a:extLst>
                </a:gridCol>
                <a:gridCol w="1993240">
                  <a:extLst>
                    <a:ext uri="{9D8B030D-6E8A-4147-A177-3AD203B41FA5}">
                      <a16:colId xmlns:a16="http://schemas.microsoft.com/office/drawing/2014/main" val="1701764408"/>
                    </a:ext>
                  </a:extLst>
                </a:gridCol>
                <a:gridCol w="1517642">
                  <a:extLst>
                    <a:ext uri="{9D8B030D-6E8A-4147-A177-3AD203B41FA5}">
                      <a16:colId xmlns:a16="http://schemas.microsoft.com/office/drawing/2014/main" val="2006388030"/>
                    </a:ext>
                  </a:extLst>
                </a:gridCol>
              </a:tblGrid>
              <a:tr h="239981">
                <a:tc>
                  <a:txBody>
                    <a:bodyPr/>
                    <a:lstStyle/>
                    <a:p>
                      <a:pPr algn="ctr" rtl="0" fontAlgn="ctr">
                        <a:spcBef>
                          <a:spcPts val="0"/>
                        </a:spcBef>
                        <a:spcAft>
                          <a:spcPts val="0"/>
                        </a:spcAft>
                      </a:pPr>
                      <a:r>
                        <a:rPr lang="en-GB" sz="1050" b="0" i="0" u="none" strike="noStrike" dirty="0">
                          <a:solidFill>
                            <a:srgbClr val="FFFFFF"/>
                          </a:solidFill>
                          <a:effectLst/>
                          <a:latin typeface="Arial" panose="020B0604020202020204" pitchFamily="34" charset="0"/>
                        </a:rPr>
                        <a:t>Operator</a:t>
                      </a:r>
                      <a:endParaRPr lang="en-GB" sz="800" dirty="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60BC5"/>
                    </a:solidFill>
                  </a:tcPr>
                </a:tc>
                <a:tc>
                  <a:txBody>
                    <a:bodyPr/>
                    <a:lstStyle/>
                    <a:p>
                      <a:pPr rtl="0" fontAlgn="ctr">
                        <a:spcBef>
                          <a:spcPts val="0"/>
                        </a:spcBef>
                        <a:spcAft>
                          <a:spcPts val="0"/>
                        </a:spcAft>
                      </a:pPr>
                      <a:r>
                        <a:rPr lang="en-GB" sz="1050" b="0" i="0" u="none" strike="noStrike" dirty="0">
                          <a:solidFill>
                            <a:srgbClr val="FFFFFF"/>
                          </a:solidFill>
                          <a:effectLst/>
                          <a:latin typeface="Arial" panose="020B0604020202020204" pitchFamily="34" charset="0"/>
                        </a:rPr>
                        <a:t>Meaning</a:t>
                      </a:r>
                      <a:endParaRPr lang="en-GB" sz="800" dirty="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60BC5"/>
                    </a:solidFill>
                  </a:tcPr>
                </a:tc>
                <a:tc>
                  <a:txBody>
                    <a:bodyPr/>
                    <a:lstStyle/>
                    <a:p>
                      <a:pPr algn="ctr" rtl="0" fontAlgn="ctr">
                        <a:spcBef>
                          <a:spcPts val="0"/>
                        </a:spcBef>
                        <a:spcAft>
                          <a:spcPts val="0"/>
                        </a:spcAft>
                      </a:pPr>
                      <a:r>
                        <a:rPr lang="en-GB" sz="1050" b="0" i="0" u="none" strike="noStrike">
                          <a:solidFill>
                            <a:srgbClr val="FFFFFF"/>
                          </a:solidFill>
                          <a:effectLst/>
                          <a:latin typeface="Arial" panose="020B0604020202020204" pitchFamily="34" charset="0"/>
                        </a:rPr>
                        <a:t>Example</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60BC5"/>
                    </a:solidFill>
                  </a:tcPr>
                </a:tc>
                <a:extLst>
                  <a:ext uri="{0D108BD9-81ED-4DB2-BD59-A6C34878D82A}">
                    <a16:rowId xmlns:a16="http://schemas.microsoft.com/office/drawing/2014/main" val="3611020149"/>
                  </a:ext>
                </a:extLst>
              </a:tr>
              <a:tr h="193856">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&lt; </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Less than</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dirty="0">
                          <a:solidFill>
                            <a:srgbClr val="000000"/>
                          </a:solidFill>
                          <a:effectLst/>
                          <a:latin typeface="Arial" panose="020B0604020202020204" pitchFamily="34" charset="0"/>
                        </a:rPr>
                        <a:t>&lt;1.65</a:t>
                      </a:r>
                      <a:endParaRPr lang="en-GB" sz="800" dirty="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4148903024"/>
                  </a:ext>
                </a:extLst>
              </a:tr>
              <a:tr h="193856">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&lt;=</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Less than or equal to</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&lt;=40</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3491581305"/>
                  </a:ext>
                </a:extLst>
              </a:tr>
              <a:tr h="193856">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&gt; </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Greater than</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&gt;1.9</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16582689"/>
                  </a:ext>
                </a:extLst>
              </a:tr>
              <a:tr h="193856">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&gt;=</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Greater than or equal to</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&gt;=30</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4076556399"/>
                  </a:ext>
                </a:extLst>
              </a:tr>
              <a:tr h="193856">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Equal to</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=“M”</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2002322550"/>
                  </a:ext>
                </a:extLst>
              </a:tr>
              <a:tr h="315017">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BETWEEN</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dirty="0">
                          <a:solidFill>
                            <a:srgbClr val="000000"/>
                          </a:solidFill>
                          <a:effectLst/>
                          <a:latin typeface="Arial" panose="020B0604020202020204" pitchFamily="34" charset="0"/>
                        </a:rPr>
                        <a:t>Tests for a range of values</a:t>
                      </a:r>
                      <a:endParaRPr lang="en-GB" sz="800" dirty="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BETWEEN 18 AND 25</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1392135558"/>
                  </a:ext>
                </a:extLst>
              </a:tr>
              <a:tr h="436177">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OR</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At least one of the criteria must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be satisfied</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“medium” OR “overweight”</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193437319"/>
                  </a:ext>
                </a:extLst>
              </a:tr>
              <a:tr h="315017">
                <a:tc>
                  <a:txBody>
                    <a:bodyPr/>
                    <a:lstStyle/>
                    <a:p>
                      <a:pPr algn="ctr" rtl="0" fontAlgn="ctr">
                        <a:spcBef>
                          <a:spcPts val="0"/>
                        </a:spcBef>
                        <a:spcAft>
                          <a:spcPts val="0"/>
                        </a:spcAft>
                      </a:pPr>
                      <a:r>
                        <a:rPr lang="en-GB" sz="900" b="0" i="0" u="none" strike="noStrike">
                          <a:solidFill>
                            <a:srgbClr val="000000"/>
                          </a:solidFill>
                          <a:effectLst/>
                          <a:latin typeface="Arial" panose="020B0604020202020204" pitchFamily="34" charset="0"/>
                        </a:rPr>
                        <a:t>NOT</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rtl="0" fontAlgn="ctr">
                        <a:spcBef>
                          <a:spcPts val="0"/>
                        </a:spcBef>
                        <a:spcAft>
                          <a:spcPts val="0"/>
                        </a:spcAft>
                      </a:pPr>
                      <a:r>
                        <a:rPr lang="en-GB" sz="900" b="0" i="0" u="none" strike="noStrike">
                          <a:solidFill>
                            <a:srgbClr val="000000"/>
                          </a:solidFill>
                          <a:effectLst/>
                          <a:latin typeface="Arial" panose="020B0604020202020204" pitchFamily="34" charset="0"/>
                        </a:rPr>
                        <a:t>All criteria are satisfied except for the ones specified</a:t>
                      </a:r>
                      <a:endParaRPr lang="en-GB" sz="80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tc>
                  <a:txBody>
                    <a:bodyPr/>
                    <a:lstStyle/>
                    <a:p>
                      <a:pPr algn="ctr" rtl="0" fontAlgn="ctr">
                        <a:spcBef>
                          <a:spcPts val="0"/>
                        </a:spcBef>
                        <a:spcAft>
                          <a:spcPts val="0"/>
                        </a:spcAft>
                      </a:pPr>
                      <a:r>
                        <a:rPr lang="en-GB" sz="900" b="0" i="0" u="none" strike="noStrike" dirty="0">
                          <a:solidFill>
                            <a:srgbClr val="000000"/>
                          </a:solidFill>
                          <a:effectLst/>
                          <a:latin typeface="Arial" panose="020B0604020202020204" pitchFamily="34" charset="0"/>
                        </a:rPr>
                        <a:t>NOT “bald”</a:t>
                      </a:r>
                      <a:endParaRPr lang="en-GB" sz="800" dirty="0">
                        <a:effectLst/>
                      </a:endParaRPr>
                    </a:p>
                  </a:txBody>
                  <a:tcPr marL="53340" marR="533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10157" cap="flat" cmpd="sng" algn="ctr">
                      <a:solidFill>
                        <a:srgbClr val="760BC5"/>
                      </a:solidFill>
                      <a:prstDash val="solid"/>
                      <a:round/>
                      <a:headEnd type="none" w="med" len="med"/>
                      <a:tailEnd type="none" w="med" len="med"/>
                    </a:lnT>
                    <a:lnB w="10157" cap="flat" cmpd="sng" algn="ctr">
                      <a:solidFill>
                        <a:srgbClr val="760BC5"/>
                      </a:solidFill>
                      <a:prstDash val="solid"/>
                      <a:round/>
                      <a:headEnd type="none" w="med" len="med"/>
                      <a:tailEnd type="none" w="med" len="med"/>
                    </a:lnB>
                  </a:tcPr>
                </a:tc>
                <a:extLst>
                  <a:ext uri="{0D108BD9-81ED-4DB2-BD59-A6C34878D82A}">
                    <a16:rowId xmlns:a16="http://schemas.microsoft.com/office/drawing/2014/main" val="1829605673"/>
                  </a:ext>
                </a:extLst>
              </a:tr>
            </a:tbl>
          </a:graphicData>
        </a:graphic>
      </p:graphicFrame>
      <p:pic>
        <p:nvPicPr>
          <p:cNvPr id="1027" name="Picture 3" descr="Pupil flat fil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85" y="4618163"/>
            <a:ext cx="4060824" cy="1089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6580" y="4118373"/>
            <a:ext cx="609600" cy="307777"/>
          </a:xfrm>
          <a:prstGeom prst="rect">
            <a:avLst/>
          </a:prstGeom>
          <a:noFill/>
        </p:spPr>
        <p:txBody>
          <a:bodyPr wrap="square" rtlCol="0">
            <a:spAutoFit/>
          </a:bodyPr>
          <a:lstStyle/>
          <a:p>
            <a:pPr>
              <a:defRPr/>
            </a:pPr>
            <a:r>
              <a:rPr lang="en-GB" dirty="0"/>
              <a:t>Field</a:t>
            </a:r>
          </a:p>
        </p:txBody>
      </p:sp>
      <p:sp>
        <p:nvSpPr>
          <p:cNvPr id="21" name="TextBox 20"/>
          <p:cNvSpPr txBox="1"/>
          <p:nvPr/>
        </p:nvSpPr>
        <p:spPr>
          <a:xfrm>
            <a:off x="457200" y="5889704"/>
            <a:ext cx="762000" cy="307777"/>
          </a:xfrm>
          <a:prstGeom prst="rect">
            <a:avLst/>
          </a:prstGeom>
          <a:noFill/>
        </p:spPr>
        <p:txBody>
          <a:bodyPr wrap="square" rtlCol="0">
            <a:spAutoFit/>
          </a:bodyPr>
          <a:lstStyle/>
          <a:p>
            <a:pPr>
              <a:defRPr/>
            </a:pPr>
            <a:r>
              <a:rPr lang="en-GB" dirty="0"/>
              <a:t>Record</a:t>
            </a:r>
          </a:p>
        </p:txBody>
      </p:sp>
      <p:sp>
        <p:nvSpPr>
          <p:cNvPr id="22" name="TextBox 21"/>
          <p:cNvSpPr txBox="1"/>
          <p:nvPr/>
        </p:nvSpPr>
        <p:spPr>
          <a:xfrm>
            <a:off x="332510" y="4039702"/>
            <a:ext cx="1043711" cy="523220"/>
          </a:xfrm>
          <a:prstGeom prst="rect">
            <a:avLst/>
          </a:prstGeom>
          <a:noFill/>
        </p:spPr>
        <p:txBody>
          <a:bodyPr wrap="square" rtlCol="0">
            <a:spAutoFit/>
          </a:bodyPr>
          <a:lstStyle/>
          <a:p>
            <a:pPr>
              <a:defRPr/>
            </a:pPr>
            <a:r>
              <a:rPr lang="en-GB" dirty="0"/>
              <a:t>Primary Key</a:t>
            </a:r>
          </a:p>
        </p:txBody>
      </p:sp>
      <p:sp>
        <p:nvSpPr>
          <p:cNvPr id="23" name="TextBox 22"/>
          <p:cNvSpPr txBox="1"/>
          <p:nvPr/>
        </p:nvSpPr>
        <p:spPr>
          <a:xfrm>
            <a:off x="2729180" y="5924088"/>
            <a:ext cx="762000" cy="307777"/>
          </a:xfrm>
          <a:prstGeom prst="rect">
            <a:avLst/>
          </a:prstGeom>
          <a:noFill/>
        </p:spPr>
        <p:txBody>
          <a:bodyPr wrap="square" rtlCol="0">
            <a:spAutoFit/>
          </a:bodyPr>
          <a:lstStyle/>
          <a:p>
            <a:pPr>
              <a:defRPr/>
            </a:pPr>
            <a:r>
              <a:rPr lang="en-GB" dirty="0"/>
              <a:t>Table</a:t>
            </a:r>
          </a:p>
        </p:txBody>
      </p:sp>
      <p:cxnSp>
        <p:nvCxnSpPr>
          <p:cNvPr id="6" name="Straight Arrow Connector 5"/>
          <p:cNvCxnSpPr/>
          <p:nvPr/>
        </p:nvCxnSpPr>
        <p:spPr>
          <a:xfrm flipH="1">
            <a:off x="544945" y="4426150"/>
            <a:ext cx="309418" cy="192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4" idx="2"/>
          </p:cNvCxnSpPr>
          <p:nvPr/>
        </p:nvCxnSpPr>
        <p:spPr>
          <a:xfrm>
            <a:off x="3011380" y="4426150"/>
            <a:ext cx="98800" cy="192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2889504" y="4562922"/>
            <a:ext cx="426676" cy="21024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defRPr/>
            </a:pPr>
            <a:endParaRPr lang="en-GB">
              <a:solidFill>
                <a:srgbClr val="000000"/>
              </a:solidFill>
              <a:latin typeface="Arial"/>
            </a:endParaRPr>
          </a:p>
        </p:txBody>
      </p:sp>
      <p:sp>
        <p:nvSpPr>
          <p:cNvPr id="10" name="Rectangle 9"/>
          <p:cNvSpPr/>
          <p:nvPr/>
        </p:nvSpPr>
        <p:spPr>
          <a:xfrm>
            <a:off x="268224" y="4562922"/>
            <a:ext cx="353270" cy="1980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defRPr/>
            </a:pPr>
            <a:endParaRPr lang="en-GB">
              <a:solidFill>
                <a:srgbClr val="000000"/>
              </a:solidFill>
              <a:latin typeface="Arial"/>
            </a:endParaRPr>
          </a:p>
        </p:txBody>
      </p:sp>
      <p:cxnSp>
        <p:nvCxnSpPr>
          <p:cNvPr id="12" name="Straight Arrow Connector 11"/>
          <p:cNvCxnSpPr>
            <a:stCxn id="21" idx="0"/>
          </p:cNvCxnSpPr>
          <p:nvPr/>
        </p:nvCxnSpPr>
        <p:spPr>
          <a:xfrm flipH="1" flipV="1">
            <a:off x="286512" y="5157216"/>
            <a:ext cx="551688" cy="732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68226" y="5041392"/>
            <a:ext cx="3955085" cy="10972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defRPr/>
            </a:pPr>
            <a:endParaRPr lang="en-GB">
              <a:solidFill>
                <a:srgbClr val="000000"/>
              </a:solidFill>
              <a:latin typeface="Arial"/>
            </a:endParaRPr>
          </a:p>
        </p:txBody>
      </p:sp>
      <p:sp>
        <p:nvSpPr>
          <p:cNvPr id="17" name="Rectangle 16"/>
          <p:cNvSpPr/>
          <p:nvPr/>
        </p:nvSpPr>
        <p:spPr>
          <a:xfrm>
            <a:off x="162485" y="4608055"/>
            <a:ext cx="4060824" cy="114526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defRPr/>
            </a:pPr>
            <a:endParaRPr lang="en-GB">
              <a:solidFill>
                <a:srgbClr val="000000"/>
              </a:solidFill>
              <a:latin typeface="Arial"/>
            </a:endParaRPr>
          </a:p>
        </p:txBody>
      </p:sp>
      <p:cxnSp>
        <p:nvCxnSpPr>
          <p:cNvPr id="19" name="Straight Arrow Connector 18"/>
          <p:cNvCxnSpPr>
            <a:stCxn id="23" idx="0"/>
          </p:cNvCxnSpPr>
          <p:nvPr/>
        </p:nvCxnSpPr>
        <p:spPr>
          <a:xfrm flipH="1" flipV="1">
            <a:off x="2729180" y="5707796"/>
            <a:ext cx="381000" cy="216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268225" y="1319277"/>
            <a:ext cx="3503676" cy="1917629"/>
          </a:xfrm>
          <a:prstGeom prst="rect">
            <a:avLst/>
          </a:prstGeom>
        </p:spPr>
        <p:txBody>
          <a:bodyPr wrap="square">
            <a:spAutoFit/>
          </a:bodyPr>
          <a:lstStyle/>
          <a:p>
            <a:pPr fontAlgn="base">
              <a:buFont typeface="Arial" panose="020B0604020202020204" pitchFamily="34" charset="0"/>
              <a:buChar char="•"/>
              <a:defRPr/>
            </a:pPr>
            <a:r>
              <a:rPr lang="en-GB" sz="1200" dirty="0">
                <a:latin typeface="Arial" panose="020B0604020202020204" pitchFamily="34" charset="0"/>
              </a:rPr>
              <a:t>A database contains one or more </a:t>
            </a:r>
            <a:r>
              <a:rPr lang="en-GB" sz="1200" b="1" dirty="0">
                <a:solidFill>
                  <a:srgbClr val="760BC5"/>
                </a:solidFill>
                <a:latin typeface="Arial" panose="020B0604020202020204" pitchFamily="34" charset="0"/>
              </a:rPr>
              <a:t>tables</a:t>
            </a:r>
            <a:r>
              <a:rPr lang="en-GB" sz="1200" dirty="0">
                <a:solidFill>
                  <a:srgbClr val="760BC5"/>
                </a:solidFill>
                <a:latin typeface="Arial" panose="020B0604020202020204" pitchFamily="34" charset="0"/>
              </a:rPr>
              <a:t> </a:t>
            </a:r>
            <a:endParaRPr lang="en-GB" sz="1200" dirty="0">
              <a:latin typeface="Arial" panose="020B0604020202020204" pitchFamily="34" charset="0"/>
            </a:endParaRPr>
          </a:p>
          <a:p>
            <a:pPr fontAlgn="base">
              <a:spcBef>
                <a:spcPts val="1400"/>
              </a:spcBef>
              <a:buFont typeface="Arial" panose="020B0604020202020204" pitchFamily="34" charset="0"/>
              <a:buChar char="•"/>
              <a:defRPr/>
            </a:pPr>
            <a:r>
              <a:rPr lang="en-GB" sz="1200" dirty="0">
                <a:latin typeface="Arial" panose="020B0604020202020204" pitchFamily="34" charset="0"/>
              </a:rPr>
              <a:t>A database with only one table is called a flat file database</a:t>
            </a:r>
          </a:p>
          <a:p>
            <a:pPr fontAlgn="base">
              <a:spcBef>
                <a:spcPts val="1400"/>
              </a:spcBef>
              <a:buFont typeface="Arial" panose="020B0604020202020204" pitchFamily="34" charset="0"/>
              <a:buChar char="•"/>
              <a:defRPr/>
            </a:pPr>
            <a:r>
              <a:rPr lang="en-GB" sz="1200" dirty="0">
                <a:latin typeface="Arial" panose="020B0604020202020204" pitchFamily="34" charset="0"/>
              </a:rPr>
              <a:t>A table has rows, each row containing one </a:t>
            </a:r>
            <a:r>
              <a:rPr lang="en-GB" sz="1200" b="1" dirty="0">
                <a:solidFill>
                  <a:srgbClr val="760BC5"/>
                </a:solidFill>
                <a:latin typeface="Arial" panose="020B0604020202020204" pitchFamily="34" charset="0"/>
              </a:rPr>
              <a:t>record</a:t>
            </a:r>
            <a:endParaRPr lang="en-GB" sz="1200" dirty="0">
              <a:latin typeface="Arial" panose="020B0604020202020204" pitchFamily="34" charset="0"/>
            </a:endParaRPr>
          </a:p>
          <a:p>
            <a:pPr fontAlgn="base">
              <a:spcBef>
                <a:spcPts val="1400"/>
              </a:spcBef>
              <a:buFont typeface="Arial" panose="020B0604020202020204" pitchFamily="34" charset="0"/>
              <a:buChar char="•"/>
              <a:defRPr/>
            </a:pPr>
            <a:r>
              <a:rPr lang="en-GB" sz="1200" dirty="0">
                <a:latin typeface="Arial" panose="020B0604020202020204" pitchFamily="34" charset="0"/>
              </a:rPr>
              <a:t>Columns in the table each contain one </a:t>
            </a:r>
            <a:r>
              <a:rPr lang="en-GB" sz="1200" b="1" dirty="0">
                <a:solidFill>
                  <a:srgbClr val="760BC5"/>
                </a:solidFill>
                <a:latin typeface="Arial" panose="020B0604020202020204" pitchFamily="34" charset="0"/>
              </a:rPr>
              <a:t>field</a:t>
            </a:r>
            <a:r>
              <a:rPr lang="en-GB" sz="1200" dirty="0">
                <a:solidFill>
                  <a:srgbClr val="760BC5"/>
                </a:solidFill>
                <a:latin typeface="Arial" panose="020B0604020202020204" pitchFamily="34" charset="0"/>
              </a:rPr>
              <a:t> </a:t>
            </a:r>
            <a:r>
              <a:rPr lang="en-GB" sz="1200" dirty="0">
                <a:latin typeface="Arial" panose="020B0604020202020204" pitchFamily="34" charset="0"/>
              </a:rPr>
              <a:t>belonging to the records</a:t>
            </a:r>
          </a:p>
        </p:txBody>
      </p:sp>
      <p:sp>
        <p:nvSpPr>
          <p:cNvPr id="37" name="Google Shape;41;p5"/>
          <p:cNvSpPr/>
          <p:nvPr/>
        </p:nvSpPr>
        <p:spPr>
          <a:xfrm>
            <a:off x="5151204" y="3702095"/>
            <a:ext cx="3029528" cy="267227"/>
          </a:xfrm>
          <a:prstGeom prst="rect">
            <a:avLst/>
          </a:prstGeom>
          <a:solidFill>
            <a:srgbClr val="99FF9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defRPr/>
            </a:pPr>
            <a:r>
              <a:rPr lang="en-GB" sz="1800" dirty="0">
                <a:latin typeface="Calibri"/>
                <a:ea typeface="Calibri"/>
                <a:cs typeface="Calibri"/>
                <a:sym typeface="Calibri"/>
              </a:rPr>
              <a:t>Query Operators</a:t>
            </a:r>
            <a:endParaRPr sz="1800" dirty="0">
              <a:latin typeface="Calibri"/>
              <a:ea typeface="Calibri"/>
              <a:cs typeface="Calibri"/>
              <a:sym typeface="Calibri"/>
            </a:endParaRPr>
          </a:p>
        </p:txBody>
      </p:sp>
      <p:sp>
        <p:nvSpPr>
          <p:cNvPr id="5" name="Title 4">
            <a:extLst>
              <a:ext uri="{FF2B5EF4-FFF2-40B4-BE49-F238E27FC236}">
                <a16:creationId xmlns:a16="http://schemas.microsoft.com/office/drawing/2014/main" id="{26F3BBBC-DB28-89E9-2019-45CB86DA0211}"/>
              </a:ext>
            </a:extLst>
          </p:cNvPr>
          <p:cNvSpPr>
            <a:spLocks noGrp="1"/>
          </p:cNvSpPr>
          <p:nvPr>
            <p:ph type="title"/>
          </p:nvPr>
        </p:nvSpPr>
        <p:spPr/>
        <p:txBody>
          <a:bodyPr/>
          <a:lstStyle/>
          <a:p>
            <a:r>
              <a:rPr lang="en-GB" b="1" dirty="0"/>
              <a:t>Year 7 Computing Half Term 6</a:t>
            </a:r>
            <a:br>
              <a:rPr lang="en-GB" dirty="0"/>
            </a:br>
            <a:r>
              <a:rPr lang="en-GB" sz="1800" dirty="0"/>
              <a:t>Databases</a:t>
            </a:r>
            <a:endParaRPr lang="en-GB" dirty="0"/>
          </a:p>
        </p:txBody>
      </p:sp>
    </p:spTree>
    <p:extLst>
      <p:ext uri="{BB962C8B-B14F-4D97-AF65-F5344CB8AC3E}">
        <p14:creationId xmlns:p14="http://schemas.microsoft.com/office/powerpoint/2010/main" val="8941234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P xmlns="2de0c8cb-dcfa-47c1-9663-efdf8a52ffd3">
      <UserInfo>
        <DisplayName/>
        <AccountId xsi:nil="true"/>
        <AccountType/>
      </UserInfo>
    </P>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8" ma:contentTypeDescription="Create a new document." ma:contentTypeScope="" ma:versionID="bd0540bee774e121d4e560c6b5f56d28">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cbe333991e0318af5be7385ea3cc7c6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P" ma:index="22" nillable="true" ma:displayName="P" ma:list="UserInfo" ma:SharePointGroup="0" ma:internalNam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1B3DF-E926-4C42-A2AD-F5E1E37B8A2D}">
  <ds:schemaRefs>
    <ds:schemaRef ds:uri="2de0c8cb-dcfa-47c1-9663-efdf8a52ffd3"/>
    <ds:schemaRef ds:uri="http://purl.org/dc/terms/"/>
    <ds:schemaRef ds:uri="http://schemas.microsoft.com/office/2006/documentManagement/types"/>
    <ds:schemaRef ds:uri="http://purl.org/dc/dcmitype/"/>
    <ds:schemaRef ds:uri="http://purl.org/dc/elements/1.1/"/>
    <ds:schemaRef ds:uri="http://www.w3.org/XML/1998/namespace"/>
    <ds:schemaRef ds:uri="edd0a7cf-e1a5-4121-81f2-52b09736f6fa"/>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62FE984-8F3C-4B09-B059-971523089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c8cb-dcfa-47c1-9663-efdf8a52ffd3"/>
    <ds:schemaRef ds:uri="edd0a7cf-e1a5-4121-81f2-52b09736f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6DAC0-78B9-453B-A7D1-29CAFAAE3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TotalTime>
  <Words>765</Words>
  <Application>Microsoft Macintosh PowerPoint</Application>
  <PresentationFormat>On-screen Show (4:3)</PresentationFormat>
  <Paragraphs>129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vt:lpstr>
      <vt:lpstr>Calibri</vt:lpstr>
      <vt:lpstr>Gill Sans MT</vt:lpstr>
      <vt:lpstr>Office Theme</vt:lpstr>
      <vt:lpstr>PowerPoint Presentation</vt:lpstr>
      <vt:lpstr>Year 7 Computing Half Term 1 Using Computers</vt:lpstr>
      <vt:lpstr>Year 7 Computing Half Term 2 Word Processing</vt:lpstr>
      <vt:lpstr>Year 7 Computing Half Term 3 Understanding Computers - Part A</vt:lpstr>
      <vt:lpstr>Year 7 Computing Half Term 4  Understanding Computers - Part B</vt:lpstr>
      <vt:lpstr>Year 7 Computing Half Term 5 Python</vt:lpstr>
      <vt:lpstr>Year 7 Computing Half Term 5 Python key skills</vt:lpstr>
      <vt:lpstr>Year 7 Computing Half Term 6 Databases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droberts</dc:creator>
  <cp:lastModifiedBy>Glen Griffiths</cp:lastModifiedBy>
  <cp:revision>54</cp:revision>
  <dcterms:modified xsi:type="dcterms:W3CDTF">2026-06-26T16:01:40Z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y fmtid="{D5CDD505-2E9C-101B-9397-08002B2CF9AE}" pid="3" name="MediaServiceImageTags">
    <vt:lpwstr/>
  </property>
</Properties>
</file>