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4"/>
  </p:sldMasterIdLst>
  <p:notesMasterIdLst>
    <p:notesMasterId r:id="rId10"/>
  </p:notesMasterIdLst>
  <p:sldIdLst>
    <p:sldId id="256" r:id="rId5"/>
    <p:sldId id="318" r:id="rId6"/>
    <p:sldId id="287" r:id="rId7"/>
    <p:sldId id="257" r:id="rId8"/>
    <p:sldId id="276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 Griffith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B3B2F-DA0D-A844-AE8E-9ABBAF642F56}" v="2" dt="2026-06-26T15:57:12.560"/>
  </p1510:revLst>
</p1510:revInfo>
</file>

<file path=ppt/tableStyles.xml><?xml version="1.0" encoding="utf-8"?>
<a:tblStyleLst xmlns:a="http://schemas.openxmlformats.org/drawingml/2006/main" def="{233DB0D1-3829-4386-BB9A-606076A0DCE9}">
  <a:tblStyle styleId="{233DB0D1-3829-4386-BB9A-606076A0DCE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6" autoAdjust="0"/>
    <p:restoredTop sz="89681" autoAdjust="0"/>
  </p:normalViewPr>
  <p:slideViewPr>
    <p:cSldViewPr snapToGrid="0">
      <p:cViewPr varScale="1">
        <p:scale>
          <a:sx n="91" d="100"/>
          <a:sy n="91" d="100"/>
        </p:scale>
        <p:origin x="20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G Griffiths" userId="31846bec-26a4-48b8-955e-9b1f2ac75211" providerId="ADAL" clId="{4A7A03AE-9618-5244-8CB5-43851FE42194}"/>
    <pc:docChg chg="undo custSel modSld sldOrd">
      <pc:chgData name="Mr G Griffiths" userId="31846bec-26a4-48b8-955e-9b1f2ac75211" providerId="ADAL" clId="{4A7A03AE-9618-5244-8CB5-43851FE42194}" dt="2026-06-26T16:05:37.189" v="53" actId="20577"/>
      <pc:docMkLst>
        <pc:docMk/>
      </pc:docMkLst>
      <pc:sldChg chg="modSp mod">
        <pc:chgData name="Mr G Griffiths" userId="31846bec-26a4-48b8-955e-9b1f2ac75211" providerId="ADAL" clId="{4A7A03AE-9618-5244-8CB5-43851FE42194}" dt="2026-06-26T15:58:09.543" v="42" actId="20577"/>
        <pc:sldMkLst>
          <pc:docMk/>
          <pc:sldMk cId="0" sldId="257"/>
        </pc:sldMkLst>
        <pc:spChg chg="mod">
          <ac:chgData name="Mr G Griffiths" userId="31846bec-26a4-48b8-955e-9b1f2ac75211" providerId="ADAL" clId="{4A7A03AE-9618-5244-8CB5-43851FE42194}" dt="2026-06-26T15:58:09.543" v="42" actId="20577"/>
          <ac:spMkLst>
            <pc:docMk/>
            <pc:sldMk cId="0" sldId="257"/>
            <ac:spMk id="3" creationId="{318FB108-E392-15B0-5F16-6CCD8806DC70}"/>
          </ac:spMkLst>
        </pc:spChg>
      </pc:sldChg>
      <pc:sldChg chg="modSp mod">
        <pc:chgData name="Mr G Griffiths" userId="31846bec-26a4-48b8-955e-9b1f2ac75211" providerId="ADAL" clId="{4A7A03AE-9618-5244-8CB5-43851FE42194}" dt="2026-06-26T15:58:12.389" v="44" actId="20577"/>
        <pc:sldMkLst>
          <pc:docMk/>
          <pc:sldMk cId="17080415" sldId="276"/>
        </pc:sldMkLst>
        <pc:spChg chg="mod">
          <ac:chgData name="Mr G Griffiths" userId="31846bec-26a4-48b8-955e-9b1f2ac75211" providerId="ADAL" clId="{4A7A03AE-9618-5244-8CB5-43851FE42194}" dt="2026-06-26T15:58:12.389" v="44" actId="20577"/>
          <ac:spMkLst>
            <pc:docMk/>
            <pc:sldMk cId="17080415" sldId="276"/>
            <ac:spMk id="5" creationId="{E5CF0D19-616B-FAD8-5A0A-08A1AA543B8B}"/>
          </ac:spMkLst>
        </pc:spChg>
      </pc:sldChg>
      <pc:sldChg chg="modSp mod ord">
        <pc:chgData name="Mr G Griffiths" userId="31846bec-26a4-48b8-955e-9b1f2ac75211" providerId="ADAL" clId="{4A7A03AE-9618-5244-8CB5-43851FE42194}" dt="2026-06-26T15:58:00.179" v="38" actId="20577"/>
        <pc:sldMkLst>
          <pc:docMk/>
          <pc:sldMk cId="4238326652" sldId="287"/>
        </pc:sldMkLst>
        <pc:spChg chg="mod">
          <ac:chgData name="Mr G Griffiths" userId="31846bec-26a4-48b8-955e-9b1f2ac75211" providerId="ADAL" clId="{4A7A03AE-9618-5244-8CB5-43851FE42194}" dt="2026-06-26T15:58:00.179" v="38" actId="20577"/>
          <ac:spMkLst>
            <pc:docMk/>
            <pc:sldMk cId="4238326652" sldId="287"/>
            <ac:spMk id="22" creationId="{4B7DC46E-222D-D754-25C8-172A4156C23C}"/>
          </ac:spMkLst>
        </pc:spChg>
      </pc:sldChg>
      <pc:sldChg chg="modSp mod ord">
        <pc:chgData name="Mr G Griffiths" userId="31846bec-26a4-48b8-955e-9b1f2ac75211" providerId="ADAL" clId="{4A7A03AE-9618-5244-8CB5-43851FE42194}" dt="2026-06-26T16:05:37.189" v="53" actId="20577"/>
        <pc:sldMkLst>
          <pc:docMk/>
          <pc:sldMk cId="4182113653" sldId="318"/>
        </pc:sldMkLst>
        <pc:spChg chg="mod">
          <ac:chgData name="Mr G Griffiths" userId="31846bec-26a4-48b8-955e-9b1f2ac75211" providerId="ADAL" clId="{4A7A03AE-9618-5244-8CB5-43851FE42194}" dt="2026-06-26T16:05:37.189" v="53" actId="20577"/>
          <ac:spMkLst>
            <pc:docMk/>
            <pc:sldMk cId="4182113653" sldId="318"/>
            <ac:spMk id="27" creationId="{9FFF926F-79C4-4E8C-32C1-C4AEBEADDC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's head with icons&#10;&#10;Description automatically generated">
            <a:extLst>
              <a:ext uri="{FF2B5EF4-FFF2-40B4-BE49-F238E27FC236}">
                <a16:creationId xmlns:a16="http://schemas.microsoft.com/office/drawing/2014/main" id="{7EBD6FAE-6BE3-E7CA-CD44-71D386634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925" r="167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Title and Vertical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creen with a white border&#10;&#10;Description automatically generated with medium confidence">
            <a:extLst>
              <a:ext uri="{FF2B5EF4-FFF2-40B4-BE49-F238E27FC236}">
                <a16:creationId xmlns:a16="http://schemas.microsoft.com/office/drawing/2014/main" id="{9A573026-C6A4-D1EA-8A52-A15B9BDE3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85" r="16698"/>
          <a:stretch/>
        </p:blipFill>
        <p:spPr>
          <a:xfrm>
            <a:off x="0" y="0"/>
            <a:ext cx="9144000" cy="6618246"/>
          </a:xfrm>
          <a:prstGeom prst="rect">
            <a:avLst/>
          </a:prstGeom>
        </p:spPr>
      </p:pic>
      <p:sp>
        <p:nvSpPr>
          <p:cNvPr id="2" name="Google Shape;19;p3">
            <a:extLst>
              <a:ext uri="{FF2B5EF4-FFF2-40B4-BE49-F238E27FC236}">
                <a16:creationId xmlns:a16="http://schemas.microsoft.com/office/drawing/2014/main" id="{E12BD61C-35C2-44BA-0557-AE852896D2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7886" y="193613"/>
            <a:ext cx="7475845" cy="40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None/>
              <a:defRPr sz="2400" b="0" i="0">
                <a:solidFill>
                  <a:schemeClr val="l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155" y="2924176"/>
            <a:ext cx="2118105" cy="3828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i="1" dirty="0">
                <a:solidFill>
                  <a:srgbClr val="7030A0"/>
                </a:solidFill>
              </a:rPr>
              <a:t>Key words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459" y="3278798"/>
            <a:ext cx="729761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Inputs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85900" y="3357929"/>
            <a:ext cx="729761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Profit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44578" y="3838206"/>
            <a:ext cx="1303172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Evaluation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27591" y="4319584"/>
            <a:ext cx="795701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Design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0324" y="6278808"/>
            <a:ext cx="1028989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Costs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34432" y="4813783"/>
            <a:ext cx="994881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Revenue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15459" y="5654181"/>
            <a:ext cx="1468318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Implementation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3273" y="6087201"/>
            <a:ext cx="948148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Sub-task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2304" y="5227021"/>
            <a:ext cx="879376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43739" y="902677"/>
            <a:ext cx="2118105" cy="1890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i="1" dirty="0">
                <a:solidFill>
                  <a:srgbClr val="FF0000"/>
                </a:solidFill>
              </a:rPr>
              <a:t>What is Project Planning?</a:t>
            </a:r>
          </a:p>
          <a:p>
            <a:endParaRPr lang="en-US" b="1" i="1" dirty="0">
              <a:solidFill>
                <a:srgbClr val="FF0000"/>
              </a:solidFill>
            </a:endParaRPr>
          </a:p>
          <a:p>
            <a:r>
              <a:rPr lang="en-US" sz="1200" i="1" dirty="0">
                <a:solidFill>
                  <a:schemeClr val="tx1"/>
                </a:solidFill>
              </a:rPr>
              <a:t>Setting a goal whereby </a:t>
            </a:r>
            <a:r>
              <a:rPr lang="en-US" sz="1200" i="1" dirty="0">
                <a:solidFill>
                  <a:srgbClr val="FF0000"/>
                </a:solidFill>
              </a:rPr>
              <a:t>resources</a:t>
            </a:r>
            <a:r>
              <a:rPr lang="en-US" sz="1200" i="1" dirty="0">
                <a:solidFill>
                  <a:schemeClr val="tx1"/>
                </a:solidFill>
              </a:rPr>
              <a:t> and </a:t>
            </a:r>
            <a:r>
              <a:rPr lang="en-US" sz="1200" i="1" dirty="0">
                <a:solidFill>
                  <a:srgbClr val="FF0000"/>
                </a:solidFill>
              </a:rPr>
              <a:t>skills</a:t>
            </a:r>
            <a:r>
              <a:rPr lang="en-US" sz="1200" i="1" dirty="0">
                <a:solidFill>
                  <a:schemeClr val="tx1"/>
                </a:solidFill>
              </a:rPr>
              <a:t> are managed in order to successfully </a:t>
            </a:r>
            <a:r>
              <a:rPr lang="en-US" sz="1200" i="1" dirty="0">
                <a:solidFill>
                  <a:srgbClr val="FF0000"/>
                </a:solidFill>
              </a:rPr>
              <a:t>coordinate</a:t>
            </a:r>
            <a:r>
              <a:rPr lang="en-US" sz="1200" i="1" dirty="0">
                <a:solidFill>
                  <a:schemeClr val="tx1"/>
                </a:solidFill>
              </a:rPr>
              <a:t> and complete a project.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58562" y="902676"/>
            <a:ext cx="3842238" cy="23761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i="1" dirty="0">
                <a:solidFill>
                  <a:srgbClr val="00B0F0"/>
                </a:solidFill>
              </a:rPr>
              <a:t>Project Life Cycle</a:t>
            </a:r>
          </a:p>
          <a:p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97518" y="902677"/>
            <a:ext cx="2526409" cy="58498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i="1" dirty="0">
                <a:solidFill>
                  <a:srgbClr val="00B050"/>
                </a:solidFill>
              </a:rPr>
              <a:t>Inputs, Processes and Outputs.</a:t>
            </a:r>
          </a:p>
          <a:p>
            <a:endParaRPr lang="en-US" dirty="0"/>
          </a:p>
          <a:p>
            <a:endParaRPr lang="en-GB" b="1" i="1" dirty="0"/>
          </a:p>
        </p:txBody>
      </p:sp>
      <p:sp>
        <p:nvSpPr>
          <p:cNvPr id="19" name="Rectangle 18"/>
          <p:cNvSpPr/>
          <p:nvPr/>
        </p:nvSpPr>
        <p:spPr>
          <a:xfrm>
            <a:off x="2552537" y="4862147"/>
            <a:ext cx="3842238" cy="1890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i="1" dirty="0">
                <a:solidFill>
                  <a:srgbClr val="E60857"/>
                </a:solidFill>
              </a:rPr>
              <a:t>Business Calculations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6485" y="5157416"/>
            <a:ext cx="36400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Revenue is the money made from selling products/services. It is calculated using:</a:t>
            </a:r>
          </a:p>
          <a:p>
            <a:r>
              <a:rPr lang="en-GB" sz="1200" dirty="0"/>
              <a:t>Selling Price X Quantity Sold</a:t>
            </a:r>
          </a:p>
          <a:p>
            <a:endParaRPr lang="en-GB" sz="1200" dirty="0"/>
          </a:p>
          <a:p>
            <a:r>
              <a:rPr lang="en-GB" sz="1200" dirty="0"/>
              <a:t>Profit is the money you have left from your revenue, after your costs have been deducted. It is calculated using:</a:t>
            </a:r>
          </a:p>
          <a:p>
            <a:r>
              <a:rPr lang="en-GB" sz="1200" dirty="0"/>
              <a:t>Total Revenue – Total Costs</a:t>
            </a:r>
          </a:p>
        </p:txBody>
      </p:sp>
      <p:pic>
        <p:nvPicPr>
          <p:cNvPr id="20" name="Google Shape;107;p8"/>
          <p:cNvPicPr preferRelativeResize="0"/>
          <p:nvPr/>
        </p:nvPicPr>
        <p:blipFill rotWithShape="1">
          <a:blip r:embed="rId2">
            <a:alphaModFix/>
          </a:blip>
          <a:srcRect t="8367"/>
          <a:stretch/>
        </p:blipFill>
        <p:spPr>
          <a:xfrm>
            <a:off x="2646485" y="1216626"/>
            <a:ext cx="2483188" cy="196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inputs process outpu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57" y="1475272"/>
            <a:ext cx="2312929" cy="183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me park background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78" y="3367015"/>
            <a:ext cx="3821799" cy="14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495989" y="3652684"/>
            <a:ext cx="39196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Mayhem Manor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04257" y="3675186"/>
            <a:ext cx="2312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Input= Data is input into a computer system EG a rollercoaster senses the movement of a carriage on the track.</a:t>
            </a:r>
          </a:p>
          <a:p>
            <a:endParaRPr lang="en-GB" sz="1200" dirty="0"/>
          </a:p>
          <a:p>
            <a:r>
              <a:rPr lang="en-GB" sz="1200" dirty="0"/>
              <a:t>Process= The system processes the data and handles it the appropriate way. EG The camera is activated</a:t>
            </a:r>
          </a:p>
          <a:p>
            <a:endParaRPr lang="en-GB" sz="1200" dirty="0"/>
          </a:p>
          <a:p>
            <a:r>
              <a:rPr lang="en-GB" sz="1200" dirty="0"/>
              <a:t>Output= The action is then taken dependent on how the data has been processed. EG A ride photograph is taken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928" y="1003731"/>
            <a:ext cx="13376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For this unit you will take on the role of a project manager for the theme park Mayhem Manor and plan the opening of a new theme park water ride, by following the stages of the project life cycle. </a:t>
            </a:r>
          </a:p>
          <a:p>
            <a:endParaRPr lang="en-GB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9FFF926F-79C4-4E8C-32C1-C4AEBEAD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Year 9 Computing Term 1</a:t>
            </a:r>
            <a:br>
              <a:rPr lang="en-GB" dirty="0"/>
            </a:br>
            <a:r>
              <a:rPr lang="en-GB" sz="1800" dirty="0"/>
              <a:t>Mayhem Manor</a:t>
            </a:r>
          </a:p>
        </p:txBody>
      </p:sp>
    </p:spTree>
    <p:extLst>
      <p:ext uri="{BB962C8B-B14F-4D97-AF65-F5344CB8AC3E}">
        <p14:creationId xmlns:p14="http://schemas.microsoft.com/office/powerpoint/2010/main" val="418211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2;p5"/>
          <p:cNvSpPr/>
          <p:nvPr/>
        </p:nvSpPr>
        <p:spPr>
          <a:xfrm>
            <a:off x="32819" y="767915"/>
            <a:ext cx="4069666" cy="1497558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FF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00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Google Shape;43;p5"/>
          <p:cNvSpPr/>
          <p:nvPr/>
        </p:nvSpPr>
        <p:spPr>
          <a:xfrm>
            <a:off x="4237891" y="756139"/>
            <a:ext cx="4826093" cy="6038238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9;p5"/>
          <p:cNvSpPr/>
          <p:nvPr/>
        </p:nvSpPr>
        <p:spPr>
          <a:xfrm>
            <a:off x="5256692" y="846085"/>
            <a:ext cx="3029528" cy="26722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terms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908929"/>
              </p:ext>
            </p:extLst>
          </p:nvPr>
        </p:nvGraphicFramePr>
        <p:xfrm>
          <a:off x="4343401" y="1240973"/>
          <a:ext cx="463982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622">
                  <a:extLst>
                    <a:ext uri="{9D8B030D-6E8A-4147-A177-3AD203B41FA5}">
                      <a16:colId xmlns:a16="http://schemas.microsoft.com/office/drawing/2014/main" val="2617979482"/>
                    </a:ext>
                  </a:extLst>
                </a:gridCol>
                <a:gridCol w="3571198">
                  <a:extLst>
                    <a:ext uri="{9D8B030D-6E8A-4147-A177-3AD203B41FA5}">
                      <a16:colId xmlns:a16="http://schemas.microsoft.com/office/drawing/2014/main" val="1727088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 Term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14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Browsers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piece of software that allows a user to access the internet. An example of this is Safari, Chrome, Edge </a:t>
                      </a:r>
                      <a:r>
                        <a:rPr lang="en-GB" sz="10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4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Accuracy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 refers to how up to date a source of information is. If information hasn’t been updated/isn’t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updated regularly it will not be reliable. 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10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 refers to how trustworthy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truthful information is.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665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Advanced Searches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Making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 of Boolean terms to ensure you get relevant results when searching for information online. 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160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Photoshop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piece of software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used to manipulate and edit photos/images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462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Airbrushing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process of editing an image.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06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Spot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healing brush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tool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Photoshop that removes blemishes/spots on the skin in photos. 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307398"/>
                  </a:ext>
                </a:extLst>
              </a:tr>
              <a:tr h="328389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Quick Selection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Tool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tool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Photoshop  that allows the user to quickly select parts of a photo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318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tool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Photoshop that allows the user to select parts of an image, which can then be copied and used elsewhere within the image. 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208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two or more images are combined. 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48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Liquify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tool in Photoshop where the user can push/pull/smudge pixels within an image. This method quickly distorts images as the pixels are turned to “liquid” 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4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allows the user to manipulate layers within an image.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426732"/>
                  </a:ext>
                </a:extLst>
              </a:tr>
            </a:tbl>
          </a:graphicData>
        </a:graphic>
      </p:graphicFrame>
      <p:sp>
        <p:nvSpPr>
          <p:cNvPr id="6" name="Google Shape;38;p5"/>
          <p:cNvSpPr/>
          <p:nvPr/>
        </p:nvSpPr>
        <p:spPr>
          <a:xfrm>
            <a:off x="281048" y="889035"/>
            <a:ext cx="2029563" cy="26722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Browsers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338" y="1188219"/>
            <a:ext cx="2859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A browser is a piece of software that allows a user to access the internet. Without the browser the user would not be able to use the internet. </a:t>
            </a:r>
          </a:p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There are various types of browsers available and users can choose whichever one suits them best depending on the features they need/want. </a:t>
            </a:r>
          </a:p>
        </p:txBody>
      </p:sp>
      <p:sp>
        <p:nvSpPr>
          <p:cNvPr id="9" name="Google Shape;42;p5"/>
          <p:cNvSpPr/>
          <p:nvPr/>
        </p:nvSpPr>
        <p:spPr>
          <a:xfrm>
            <a:off x="35717" y="2345772"/>
            <a:ext cx="4080312" cy="253629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00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" name="Google Shape;38;p5"/>
          <p:cNvSpPr/>
          <p:nvPr/>
        </p:nvSpPr>
        <p:spPr>
          <a:xfrm>
            <a:off x="518746" y="2435189"/>
            <a:ext cx="2296848" cy="26722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Browsing for information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" name="Google Shape;42;p5"/>
          <p:cNvSpPr/>
          <p:nvPr/>
        </p:nvSpPr>
        <p:spPr>
          <a:xfrm>
            <a:off x="65016" y="4962361"/>
            <a:ext cx="4080312" cy="1866141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00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" name="Google Shape;38;p5"/>
          <p:cNvSpPr/>
          <p:nvPr/>
        </p:nvSpPr>
        <p:spPr>
          <a:xfrm>
            <a:off x="1131260" y="5023123"/>
            <a:ext cx="1771295" cy="26722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Airbrushing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3" name="Picture 2" descr="Most Popular Web Browsers - Vskills Tutor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23" y="1065740"/>
            <a:ext cx="1066948" cy="106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9529" y="2790992"/>
            <a:ext cx="3985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When looking for information, the user must consider how accurate and how reliable the source is. One way a user can narrow down search results when browsing online is through </a:t>
            </a:r>
            <a:r>
              <a:rPr lang="en-GB" sz="1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Advanced searches: </a:t>
            </a:r>
          </a:p>
          <a:p>
            <a:endParaRPr lang="en-GB" sz="1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4" descr="Search Statements | Choosing &amp; Using Sources: A Guide to Academic Resea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38" y="2435060"/>
            <a:ext cx="1069933" cy="3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53404"/>
              </p:ext>
            </p:extLst>
          </p:nvPr>
        </p:nvGraphicFramePr>
        <p:xfrm>
          <a:off x="78766" y="3314065"/>
          <a:ext cx="3933605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021">
                  <a:extLst>
                    <a:ext uri="{9D8B030D-6E8A-4147-A177-3AD203B41FA5}">
                      <a16:colId xmlns:a16="http://schemas.microsoft.com/office/drawing/2014/main" val="1556659077"/>
                    </a:ext>
                  </a:extLst>
                </a:gridCol>
                <a:gridCol w="1311018">
                  <a:extLst>
                    <a:ext uri="{9D8B030D-6E8A-4147-A177-3AD203B41FA5}">
                      <a16:colId xmlns:a16="http://schemas.microsoft.com/office/drawing/2014/main" val="770029167"/>
                    </a:ext>
                  </a:extLst>
                </a:gridCol>
                <a:gridCol w="2148566">
                  <a:extLst>
                    <a:ext uri="{9D8B030D-6E8A-4147-A177-3AD203B41FA5}">
                      <a16:colId xmlns:a16="http://schemas.microsoft.com/office/drawing/2014/main" val="2620839387"/>
                    </a:ext>
                  </a:extLst>
                </a:gridCol>
              </a:tblGrid>
              <a:tr h="32814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Results must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contain both criteria 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Harry AND potter which would only return results containing both words.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305439"/>
                  </a:ext>
                </a:extLst>
              </a:tr>
              <a:tr h="32814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Results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must contain at least one of the search criteria 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Harry OR Potter would return all results containing the words either Harry  or Potter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361079"/>
                  </a:ext>
                </a:extLst>
              </a:tr>
              <a:tr h="32814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Results must not contain the specified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Harry NOT Potter would only return results containing the word Harry.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9552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5678" y="5327282"/>
            <a:ext cx="3893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Airbrushing is the manipulation and altering of an image or photo. It is mostly done using a piece of software called Adobe Photoshop.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01482"/>
              </p:ext>
            </p:extLst>
          </p:nvPr>
        </p:nvGraphicFramePr>
        <p:xfrm>
          <a:off x="80546" y="5672129"/>
          <a:ext cx="3872724" cy="112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362">
                  <a:extLst>
                    <a:ext uri="{9D8B030D-6E8A-4147-A177-3AD203B41FA5}">
                      <a16:colId xmlns:a16="http://schemas.microsoft.com/office/drawing/2014/main" val="3442444303"/>
                    </a:ext>
                  </a:extLst>
                </a:gridCol>
                <a:gridCol w="1936362">
                  <a:extLst>
                    <a:ext uri="{9D8B030D-6E8A-4147-A177-3AD203B41FA5}">
                      <a16:colId xmlns:a16="http://schemas.microsoft.com/office/drawing/2014/main" val="3196262349"/>
                    </a:ext>
                  </a:extLst>
                </a:gridCol>
              </a:tblGrid>
              <a:tr h="26699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Benefits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Drawbacks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568771"/>
                  </a:ext>
                </a:extLst>
              </a:tr>
              <a:tr h="32666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Helps businesses market their products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increase self confidence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remove unwanted parts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photos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Gives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people a false image of “perfection”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be misleading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Overused in media to create fake news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90724"/>
                  </a:ext>
                </a:extLst>
              </a:tr>
            </a:tbl>
          </a:graphicData>
        </a:graphic>
      </p:graphicFrame>
      <p:sp>
        <p:nvSpPr>
          <p:cNvPr id="22" name="Title 21">
            <a:extLst>
              <a:ext uri="{FF2B5EF4-FFF2-40B4-BE49-F238E27FC236}">
                <a16:creationId xmlns:a16="http://schemas.microsoft.com/office/drawing/2014/main" id="{4B7DC46E-222D-D754-25C8-172A4156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Year 9 Computing Term 2</a:t>
            </a:r>
            <a:br>
              <a:rPr lang="en-GB" dirty="0"/>
            </a:br>
            <a:r>
              <a:rPr lang="en-GB" sz="1800" dirty="0"/>
              <a:t>Digital Detectives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32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 descr="Image result for sequence selection iteration"/>
          <p:cNvPicPr preferRelativeResize="0"/>
          <p:nvPr/>
        </p:nvPicPr>
        <p:blipFill rotWithShape="1">
          <a:blip r:embed="rId3">
            <a:alphaModFix/>
          </a:blip>
          <a:srcRect l="72741"/>
          <a:stretch/>
        </p:blipFill>
        <p:spPr>
          <a:xfrm>
            <a:off x="8256904" y="5874204"/>
            <a:ext cx="859790" cy="8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Image result for sequence selection iteration"/>
          <p:cNvPicPr preferRelativeResize="0"/>
          <p:nvPr/>
        </p:nvPicPr>
        <p:blipFill rotWithShape="1">
          <a:blip r:embed="rId3">
            <a:alphaModFix/>
          </a:blip>
          <a:srcRect l="30859" r="38281"/>
          <a:stretch/>
        </p:blipFill>
        <p:spPr>
          <a:xfrm>
            <a:off x="8256904" y="4922050"/>
            <a:ext cx="859790" cy="76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 descr="Image result for sequence selection iteration"/>
          <p:cNvPicPr preferRelativeResize="0"/>
          <p:nvPr/>
        </p:nvPicPr>
        <p:blipFill rotWithShape="1">
          <a:blip r:embed="rId3">
            <a:alphaModFix/>
          </a:blip>
          <a:srcRect l="-1689" t="9259" r="75337"/>
          <a:stretch/>
        </p:blipFill>
        <p:spPr>
          <a:xfrm>
            <a:off x="8311514" y="3969896"/>
            <a:ext cx="805180" cy="76390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/>
          <p:nvPr/>
        </p:nvSpPr>
        <p:spPr>
          <a:xfrm>
            <a:off x="3499338" y="4106606"/>
            <a:ext cx="4762184" cy="264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Sequence is when there are programming steps that are carried out one after another.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Selection is where there are different paths in your code 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IF, ELIF, ELSE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Iteration is when there is repetition (loops) in code. This could be a WHILE loop (do something WHILE a condition is met) or a FOR loop (do something for a set number of times)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" name="Google Shape;33;p5"/>
          <p:cNvGraphicFramePr/>
          <p:nvPr/>
        </p:nvGraphicFramePr>
        <p:xfrm>
          <a:off x="4043216" y="1313315"/>
          <a:ext cx="4973025" cy="2012887"/>
        </p:xfrm>
        <a:graphic>
          <a:graphicData uri="http://schemas.openxmlformats.org/drawingml/2006/table">
            <a:tbl>
              <a:tblPr firstRow="1" firstCol="1" bandRow="1">
                <a:noFill/>
                <a:tableStyleId>{233DB0D1-3829-4386-BB9A-606076A0DCE9}</a:tableStyleId>
              </a:tblPr>
              <a:tblGrid>
                <a:gridCol w="138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</a:rPr>
                        <a:t>Operator/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</a:rPr>
                        <a:t>Definition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Exponentiation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Raises a number to a power eg: 2**3 OR 2 ^3 (=2</a:t>
                      </a:r>
                      <a:r>
                        <a:rPr lang="en-GB" sz="1200" u="none" strike="noStrike" cap="none" baseline="30000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)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DIV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Gives the whole number after a division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MOD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Gives the remainder part of a division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==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Is equal to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! or &lt;&gt;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Is not equal to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&lt; 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Is less than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&gt; 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Is more than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&gt;=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Is more than or equal to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&lt;=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Is less than or equal to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4" name="Google Shape;34;p5"/>
          <p:cNvPicPr preferRelativeResize="0"/>
          <p:nvPr/>
        </p:nvPicPr>
        <p:blipFill rotWithShape="1">
          <a:blip r:embed="rId4">
            <a:alphaModFix/>
          </a:blip>
          <a:srcRect t="4516"/>
          <a:stretch/>
        </p:blipFill>
        <p:spPr>
          <a:xfrm>
            <a:off x="1419974" y="4007167"/>
            <a:ext cx="2919642" cy="268602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/>
        </p:nvSpPr>
        <p:spPr>
          <a:xfrm>
            <a:off x="147781" y="4093370"/>
            <a:ext cx="151476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Flowcharts are methods sets of instructions/ planning represented by shapes within a diagram.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Pseudocode is fake code used a  planning tool prior  to developing code within a developer.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46180" y="898870"/>
            <a:ext cx="3842327" cy="2610969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FF99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5">
            <a:alphaModFix/>
          </a:blip>
          <a:srcRect t="3014" r="56218" b="50823"/>
          <a:stretch/>
        </p:blipFill>
        <p:spPr>
          <a:xfrm>
            <a:off x="126020" y="1361358"/>
            <a:ext cx="3503240" cy="20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 descr="The Python Logo | Python Software Foundat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00528" y="1588611"/>
            <a:ext cx="1550494" cy="52371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/>
          <p:nvPr/>
        </p:nvSpPr>
        <p:spPr>
          <a:xfrm>
            <a:off x="332508" y="969839"/>
            <a:ext cx="3029528" cy="26722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Coding in Python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4938768" y="969839"/>
            <a:ext cx="3029528" cy="26722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terms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621494" y="3715665"/>
            <a:ext cx="3029528" cy="267227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Flowcharts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5151204" y="3702093"/>
            <a:ext cx="3029528" cy="267227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3976251" y="895321"/>
            <a:ext cx="5106959" cy="2610969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4470397" y="3579703"/>
            <a:ext cx="4612813" cy="3167626"/>
          </a:xfrm>
          <a:prstGeom prst="rect">
            <a:avLst/>
          </a:prstGeom>
          <a:noFill/>
          <a:ln w="28575" cap="flat" cmpd="sng">
            <a:solidFill>
              <a:srgbClr val="99FF99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46180" y="3582539"/>
            <a:ext cx="4293435" cy="3164790"/>
          </a:xfrm>
          <a:prstGeom prst="rect">
            <a:avLst/>
          </a:prstGeom>
          <a:noFill/>
          <a:ln w="28575" cap="flat" cmpd="sng">
            <a:solidFill>
              <a:srgbClr val="FF99FF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8FB108-E392-15B0-5F16-6CCD8806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Year 9 Computing Half Term 5</a:t>
            </a:r>
            <a:br>
              <a:rPr lang="en-GB" b="1" dirty="0"/>
            </a:br>
            <a:r>
              <a:rPr lang="en-GB" sz="1800" dirty="0"/>
              <a:t>Introduction to Python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42;p5"/>
          <p:cNvSpPr/>
          <p:nvPr/>
        </p:nvSpPr>
        <p:spPr>
          <a:xfrm>
            <a:off x="46181" y="824983"/>
            <a:ext cx="3931015" cy="1646856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FF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3;p5"/>
          <p:cNvSpPr/>
          <p:nvPr/>
        </p:nvSpPr>
        <p:spPr>
          <a:xfrm>
            <a:off x="4066944" y="819441"/>
            <a:ext cx="5020284" cy="5949200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8;p5"/>
          <p:cNvSpPr/>
          <p:nvPr/>
        </p:nvSpPr>
        <p:spPr>
          <a:xfrm>
            <a:off x="613077" y="920013"/>
            <a:ext cx="2667116" cy="26722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9;p5"/>
          <p:cNvSpPr/>
          <p:nvPr/>
        </p:nvSpPr>
        <p:spPr>
          <a:xfrm>
            <a:off x="5576610" y="926423"/>
            <a:ext cx="3029528" cy="26722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terms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763483"/>
              </p:ext>
            </p:extLst>
          </p:nvPr>
        </p:nvGraphicFramePr>
        <p:xfrm>
          <a:off x="4139799" y="1397299"/>
          <a:ext cx="4872315" cy="5284925"/>
        </p:xfrm>
        <a:graphic>
          <a:graphicData uri="http://schemas.openxmlformats.org/drawingml/2006/table">
            <a:tbl>
              <a:tblPr firstRow="1" bandRow="1">
                <a:tableStyleId>{233DB0D1-3829-4386-BB9A-606076A0DCE9}</a:tableStyleId>
              </a:tblPr>
              <a:tblGrid>
                <a:gridCol w="1557616">
                  <a:extLst>
                    <a:ext uri="{9D8B030D-6E8A-4147-A177-3AD203B41FA5}">
                      <a16:colId xmlns:a16="http://schemas.microsoft.com/office/drawing/2014/main" val="4150376235"/>
                    </a:ext>
                  </a:extLst>
                </a:gridCol>
                <a:gridCol w="3314699">
                  <a:extLst>
                    <a:ext uri="{9D8B030D-6E8A-4147-A177-3AD203B41FA5}">
                      <a16:colId xmlns:a16="http://schemas.microsoft.com/office/drawing/2014/main" val="2974843929"/>
                    </a:ext>
                  </a:extLst>
                </a:gridCol>
              </a:tblGrid>
              <a:tr h="305512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Integrated development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</a:rPr>
                        <a:t> environment </a:t>
                      </a: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90967"/>
                  </a:ext>
                </a:extLst>
              </a:tr>
              <a:tr h="305512">
                <a:tc>
                  <a:txBody>
                    <a:bodyPr/>
                    <a:lstStyle/>
                    <a:p>
                      <a:r>
                        <a:rPr lang="en-GB" sz="1000" dirty="0"/>
                        <a:t>Debugging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Getting rid of an error within a programme.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492079"/>
                  </a:ext>
                </a:extLst>
              </a:tr>
              <a:tr h="305512">
                <a:tc>
                  <a:txBody>
                    <a:bodyPr/>
                    <a:lstStyle/>
                    <a:p>
                      <a:r>
                        <a:rPr lang="en-GB" sz="1000" dirty="0"/>
                        <a:t>Algorithm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 method of planning a programme either using</a:t>
                      </a:r>
                      <a:r>
                        <a:rPr lang="en-GB" sz="1000" baseline="0" dirty="0"/>
                        <a:t> Pseudocode or a flowchart.</a:t>
                      </a:r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867188"/>
                  </a:ext>
                </a:extLst>
              </a:tr>
              <a:tr h="305512">
                <a:tc>
                  <a:txBody>
                    <a:bodyPr/>
                    <a:lstStyle/>
                    <a:p>
                      <a:r>
                        <a:rPr lang="en-GB" sz="1000" dirty="0"/>
                        <a:t>Flowchart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 combination of shapes</a:t>
                      </a:r>
                      <a:r>
                        <a:rPr lang="en-GB" sz="1000" baseline="0" dirty="0"/>
                        <a:t> and arrows to demonstrate a process within a programme</a:t>
                      </a:r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474454"/>
                  </a:ext>
                </a:extLst>
              </a:tr>
              <a:tr h="305512">
                <a:tc>
                  <a:txBody>
                    <a:bodyPr/>
                    <a:lstStyle/>
                    <a:p>
                      <a:r>
                        <a:rPr lang="en-GB" sz="1000" dirty="0"/>
                        <a:t>Pseudocode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 planning method</a:t>
                      </a:r>
                      <a:r>
                        <a:rPr lang="en-GB" sz="1000" baseline="0" dirty="0"/>
                        <a:t> used to write code where both English and short script code is used. It is basically “fake code”</a:t>
                      </a:r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022603"/>
                  </a:ext>
                </a:extLst>
              </a:tr>
              <a:tr h="305512">
                <a:tc>
                  <a:txBody>
                    <a:bodyPr/>
                    <a:lstStyle/>
                    <a:p>
                      <a:r>
                        <a:rPr lang="en-GB" sz="1000" dirty="0"/>
                        <a:t>While Loop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 programme</a:t>
                      </a:r>
                      <a:r>
                        <a:rPr lang="en-GB" sz="1000" baseline="0" dirty="0"/>
                        <a:t> that repeats while the condition being tested is true. </a:t>
                      </a:r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94612"/>
                  </a:ext>
                </a:extLst>
              </a:tr>
              <a:tr h="305512">
                <a:tc>
                  <a:txBody>
                    <a:bodyPr/>
                    <a:lstStyle/>
                    <a:p>
                      <a:r>
                        <a:rPr lang="en-GB" sz="1000" dirty="0"/>
                        <a:t>Iteration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Where something repeats several times. This occurs within a loop.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815958"/>
                  </a:ext>
                </a:extLst>
              </a:tr>
              <a:tr h="305512">
                <a:tc>
                  <a:txBody>
                    <a:bodyPr/>
                    <a:lstStyle/>
                    <a:p>
                      <a:r>
                        <a:rPr lang="en-GB" sz="1000" dirty="0"/>
                        <a:t>Syntax error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The</a:t>
                      </a:r>
                      <a:r>
                        <a:rPr lang="en-GB" sz="1000" baseline="0" dirty="0"/>
                        <a:t> most common error in python where the programme doesn’t understand the code and can therefore not run it.</a:t>
                      </a:r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460785"/>
                  </a:ext>
                </a:extLst>
              </a:tr>
              <a:tr h="305512">
                <a:tc>
                  <a:txBody>
                    <a:bodyPr/>
                    <a:lstStyle/>
                    <a:p>
                      <a:r>
                        <a:rPr lang="en-GB" sz="1000" dirty="0"/>
                        <a:t>Logic Error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Logic errors in a program are mistakes in the algorithm you have devised to perform the required task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113265"/>
                  </a:ext>
                </a:extLst>
              </a:tr>
              <a:tr h="305512">
                <a:tc>
                  <a:txBody>
                    <a:bodyPr/>
                    <a:lstStyle/>
                    <a:p>
                      <a:r>
                        <a:rPr lang="en-GB" sz="1000" dirty="0"/>
                        <a:t>Counter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altLang="en-US" sz="1000" dirty="0"/>
                        <a:t>Counter variable to say how many times the user attempted the question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624502"/>
                  </a:ext>
                </a:extLst>
              </a:tr>
              <a:tr h="405989">
                <a:tc>
                  <a:txBody>
                    <a:bodyPr/>
                    <a:lstStyle/>
                    <a:p>
                      <a:r>
                        <a:rPr lang="en-GB" sz="1000" b="0" i="0" dirty="0"/>
                        <a:t>Compiler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GB" sz="1000" b="0" i="0" dirty="0"/>
                        <a:t>compiler </a:t>
                      </a:r>
                      <a:r>
                        <a:rPr lang="en-GB" sz="1000" b="0" i="0" dirty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GB" sz="1000" b="0" i="0" dirty="0"/>
                        <a:t>interpreter</a:t>
                      </a:r>
                      <a:r>
                        <a:rPr lang="en-GB" sz="1000" b="0" i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GB" sz="1000" b="0" i="0" dirty="0">
                          <a:solidFill>
                            <a:schemeClr val="tx1"/>
                          </a:solidFill>
                        </a:rPr>
                        <a:t>to translate your program into machine 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047489"/>
                  </a:ext>
                </a:extLst>
              </a:tr>
              <a:tr h="305512">
                <a:tc>
                  <a:txBody>
                    <a:bodyPr/>
                    <a:lstStyle/>
                    <a:p>
                      <a:r>
                        <a:rPr lang="en-GB" sz="1000" b="0" i="0" dirty="0"/>
                        <a:t>Error diagnostics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dirty="0"/>
                        <a:t>Used</a:t>
                      </a:r>
                      <a:r>
                        <a:rPr lang="en-GB" sz="1000" b="0" i="0" baseline="0" dirty="0"/>
                        <a:t> to </a:t>
                      </a:r>
                      <a:r>
                        <a:rPr lang="en-GB" sz="1000" b="0" i="0" dirty="0">
                          <a:solidFill>
                            <a:schemeClr val="tx1"/>
                          </a:solidFill>
                        </a:rPr>
                        <a:t>point out syntax errors</a:t>
                      </a:r>
                    </a:p>
                    <a:p>
                      <a:endParaRPr lang="en-GB" sz="10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477691"/>
                  </a:ext>
                </a:extLst>
              </a:tr>
              <a:tr h="305512">
                <a:tc>
                  <a:txBody>
                    <a:bodyPr/>
                    <a:lstStyle/>
                    <a:p>
                      <a:r>
                        <a:rPr lang="en-GB" sz="1000" dirty="0"/>
                        <a:t>Searching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 process used in python to find a specific piece of data.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640989"/>
                  </a:ext>
                </a:extLst>
              </a:tr>
              <a:tr h="305512">
                <a:tc>
                  <a:txBody>
                    <a:bodyPr/>
                    <a:lstStyle/>
                    <a:p>
                      <a:r>
                        <a:rPr lang="en-GB" sz="1000" dirty="0"/>
                        <a:t>Sorting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Where you organise data in a way that allows the user to search</a:t>
                      </a:r>
                      <a:r>
                        <a:rPr lang="en-GB" sz="1000" baseline="0" dirty="0"/>
                        <a:t>/find information easier.</a:t>
                      </a:r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2778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22663" y="1177035"/>
            <a:ext cx="36756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Programming is a set of instructions a computer uses to work and run correctly and efficiently. Without Programming most technology wouldn’t exist!</a:t>
            </a:r>
          </a:p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Python is a high level programming language</a:t>
            </a:r>
          </a:p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We are going to continue using an IDE to write and produce code in IT this term.  </a:t>
            </a:r>
          </a:p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34" name="Google Shape;42;p5"/>
          <p:cNvSpPr/>
          <p:nvPr/>
        </p:nvSpPr>
        <p:spPr>
          <a:xfrm>
            <a:off x="39600" y="2566869"/>
            <a:ext cx="3937596" cy="190730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8;p5"/>
          <p:cNvSpPr/>
          <p:nvPr/>
        </p:nvSpPr>
        <p:spPr>
          <a:xfrm>
            <a:off x="952476" y="2643027"/>
            <a:ext cx="2248614" cy="26722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Types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173864"/>
              </p:ext>
            </p:extLst>
          </p:nvPr>
        </p:nvGraphicFramePr>
        <p:xfrm>
          <a:off x="129347" y="3092973"/>
          <a:ext cx="3758102" cy="989838"/>
        </p:xfrm>
        <a:graphic>
          <a:graphicData uri="http://schemas.openxmlformats.org/drawingml/2006/table">
            <a:tbl>
              <a:tblPr firstRow="1" firstCol="1" bandRow="1">
                <a:tableStyleId>{233DB0D1-3829-4386-BB9A-606076A0DCE9}</a:tableStyleId>
              </a:tblPr>
              <a:tblGrid>
                <a:gridCol w="1050490">
                  <a:extLst>
                    <a:ext uri="{9D8B030D-6E8A-4147-A177-3AD203B41FA5}">
                      <a16:colId xmlns:a16="http://schemas.microsoft.com/office/drawing/2014/main" val="3768114735"/>
                    </a:ext>
                  </a:extLst>
                </a:gridCol>
                <a:gridCol w="2707612">
                  <a:extLst>
                    <a:ext uri="{9D8B030D-6E8A-4147-A177-3AD203B41FA5}">
                      <a16:colId xmlns:a16="http://schemas.microsoft.com/office/drawing/2014/main" val="15374221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Data Type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Definition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874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GB" sz="1000" dirty="0">
                          <a:effectLst/>
                        </a:rPr>
                        <a:t>String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GB" sz="1000" dirty="0">
                          <a:effectLst/>
                        </a:rPr>
                        <a:t>Text </a:t>
                      </a:r>
                      <a:r>
                        <a:rPr lang="en-GB" sz="1000" dirty="0" err="1">
                          <a:effectLst/>
                        </a:rPr>
                        <a:t>eg</a:t>
                      </a:r>
                      <a:r>
                        <a:rPr lang="en-GB" sz="1000" dirty="0">
                          <a:effectLst/>
                        </a:rPr>
                        <a:t>: “Hello”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345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GB" sz="1000" dirty="0">
                          <a:effectLst/>
                        </a:rPr>
                        <a:t>Integer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GB" sz="1000" dirty="0">
                          <a:effectLst/>
                        </a:rPr>
                        <a:t>Whole number </a:t>
                      </a:r>
                      <a:r>
                        <a:rPr lang="en-GB" sz="1000" dirty="0" err="1">
                          <a:effectLst/>
                        </a:rPr>
                        <a:t>eg</a:t>
                      </a:r>
                      <a:r>
                        <a:rPr lang="en-GB" sz="1000" dirty="0">
                          <a:effectLst/>
                        </a:rPr>
                        <a:t>: 32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340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GB" sz="1000" dirty="0">
                          <a:effectLst/>
                        </a:rPr>
                        <a:t>Float/Real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GB" sz="1000" dirty="0">
                          <a:effectLst/>
                        </a:rPr>
                        <a:t>Decimal number </a:t>
                      </a:r>
                      <a:r>
                        <a:rPr lang="en-GB" sz="1000" dirty="0" err="1">
                          <a:effectLst/>
                        </a:rPr>
                        <a:t>eg</a:t>
                      </a:r>
                      <a:r>
                        <a:rPr lang="en-GB" sz="1000" dirty="0">
                          <a:effectLst/>
                        </a:rPr>
                        <a:t>: 1.2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432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GB" sz="1000" dirty="0">
                          <a:effectLst/>
                        </a:rPr>
                        <a:t>Boolean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GB" sz="1000" dirty="0">
                          <a:effectLst/>
                        </a:rPr>
                        <a:t>Two values </a:t>
                      </a:r>
                      <a:r>
                        <a:rPr lang="en-GB" sz="1000" dirty="0" err="1">
                          <a:effectLst/>
                        </a:rPr>
                        <a:t>eg</a:t>
                      </a:r>
                      <a:r>
                        <a:rPr lang="en-GB" sz="1000" dirty="0">
                          <a:effectLst/>
                        </a:rPr>
                        <a:t>: true or false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71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GB" sz="1000" dirty="0">
                          <a:effectLst/>
                        </a:rPr>
                        <a:t>Character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GB" sz="1000" dirty="0">
                          <a:effectLst/>
                        </a:rPr>
                        <a:t>A single character </a:t>
                      </a:r>
                      <a:r>
                        <a:rPr lang="en-GB" sz="1000" dirty="0" err="1">
                          <a:effectLst/>
                        </a:rPr>
                        <a:t>eg</a:t>
                      </a:r>
                      <a:r>
                        <a:rPr lang="en-GB" sz="1000" dirty="0">
                          <a:effectLst/>
                        </a:rPr>
                        <a:t>: b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358103"/>
                  </a:ext>
                </a:extLst>
              </a:tr>
            </a:tbl>
          </a:graphicData>
        </a:graphic>
      </p:graphicFrame>
      <p:sp>
        <p:nvSpPr>
          <p:cNvPr id="22" name="Google Shape;42;p5"/>
          <p:cNvSpPr/>
          <p:nvPr/>
        </p:nvSpPr>
        <p:spPr>
          <a:xfrm>
            <a:off x="29974" y="4550332"/>
            <a:ext cx="3937596" cy="2218309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8;p5"/>
          <p:cNvSpPr/>
          <p:nvPr/>
        </p:nvSpPr>
        <p:spPr>
          <a:xfrm>
            <a:off x="952476" y="4670637"/>
            <a:ext cx="2327717" cy="26722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Debugging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0" name="Picture 6" descr="Invalid Syntax in Python: Common Reasons for SyntaxError – Real Pyth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5"/>
          <a:stretch/>
        </p:blipFill>
        <p:spPr bwMode="auto">
          <a:xfrm>
            <a:off x="122664" y="5114464"/>
            <a:ext cx="2576574" cy="14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99238" y="5160755"/>
            <a:ext cx="1249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If you have a syntax error look for errors in your: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Spelling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Punctuation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Capitals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Indentation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Use of functions</a:t>
            </a:r>
          </a:p>
        </p:txBody>
      </p:sp>
      <p:pic>
        <p:nvPicPr>
          <p:cNvPr id="30" name="Picture 2" descr="File:Python-logo-notext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47" y="1444262"/>
            <a:ext cx="636592" cy="63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5CF0D19-616B-FAD8-5A0A-08A1AA543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Year 9 Computing Half Term 6</a:t>
            </a:r>
            <a:br>
              <a:rPr lang="en-GB" b="1" dirty="0"/>
            </a:br>
            <a:r>
              <a:rPr lang="en-GB" sz="1800" dirty="0"/>
              <a:t>Introduction to Python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0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e0c8cb-dcfa-47c1-9663-efdf8a52ffd3">
      <Terms xmlns="http://schemas.microsoft.com/office/infopath/2007/PartnerControls"/>
    </lcf76f155ced4ddcb4097134ff3c332f>
    <TaxCatchAll xmlns="edd0a7cf-e1a5-4121-81f2-52b09736f6fa" xsi:nil="true"/>
    <P xmlns="2de0c8cb-dcfa-47c1-9663-efdf8a52ffd3">
      <UserInfo>
        <DisplayName/>
        <AccountId xsi:nil="true"/>
        <AccountType/>
      </UserInfo>
    </P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B0092A580C54CB42417607B585DEF" ma:contentTypeVersion="18" ma:contentTypeDescription="Create a new document." ma:contentTypeScope="" ma:versionID="bd0540bee774e121d4e560c6b5f56d28">
  <xsd:schema xmlns:xsd="http://www.w3.org/2001/XMLSchema" xmlns:xs="http://www.w3.org/2001/XMLSchema" xmlns:p="http://schemas.microsoft.com/office/2006/metadata/properties" xmlns:ns2="2de0c8cb-dcfa-47c1-9663-efdf8a52ffd3" xmlns:ns3="edd0a7cf-e1a5-4121-81f2-52b09736f6fa" targetNamespace="http://schemas.microsoft.com/office/2006/metadata/properties" ma:root="true" ma:fieldsID="cbe333991e0318af5be7385ea3cc7c6e" ns2:_="" ns3:_="">
    <xsd:import namespace="2de0c8cb-dcfa-47c1-9663-efdf8a52ffd3"/>
    <xsd:import namespace="edd0a7cf-e1a5-4121-81f2-52b09736f6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2: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0c8cb-dcfa-47c1-9663-efdf8a52f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49cd6a-d180-499f-81d4-cddb7215bc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P" ma:index="22" nillable="true" ma:displayName="P" ma:list="UserInfo" ma:SharePointGroup="0" ma:internalName="P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0a7cf-e1a5-4121-81f2-52b09736f6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bd22e93-d5c7-48a4-872e-7dbdaeb545fd}" ma:internalName="TaxCatchAll" ma:showField="CatchAllData" ma:web="edd0a7cf-e1a5-4121-81f2-52b09736f6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5A536E-1DCE-40C8-942C-64435065BC4C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2de0c8cb-dcfa-47c1-9663-efdf8a52ffd3"/>
    <ds:schemaRef ds:uri="edd0a7cf-e1a5-4121-81f2-52b09736f6fa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45BBA9F-3D16-401D-9049-E887A8B4C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e0c8cb-dcfa-47c1-9663-efdf8a52ffd3"/>
    <ds:schemaRef ds:uri="edd0a7cf-e1a5-4121-81f2-52b09736f6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008C7B-2D40-4D60-9191-97831B27A3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1186</Words>
  <Application>Microsoft Macintosh PowerPoint</Application>
  <PresentationFormat>On-screen Show (4:3)</PresentationFormat>
  <Paragraphs>173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</vt:lpstr>
      <vt:lpstr>Calibri</vt:lpstr>
      <vt:lpstr>Gill Sans MT</vt:lpstr>
      <vt:lpstr>Office Theme</vt:lpstr>
      <vt:lpstr>PowerPoint Presentation</vt:lpstr>
      <vt:lpstr>Year 9 Computing Term 1 Mayhem Manor</vt:lpstr>
      <vt:lpstr>Year 9 Computing Term 2 Digital Detectives</vt:lpstr>
      <vt:lpstr>Year 9 Computing Half Term 5 Introduction to Python</vt:lpstr>
      <vt:lpstr>Year 9 Computing Half Term 6 Introduction to Python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droberts</dc:creator>
  <cp:lastModifiedBy>Glen Griffiths</cp:lastModifiedBy>
  <cp:revision>53</cp:revision>
  <dcterms:modified xsi:type="dcterms:W3CDTF">2026-06-26T16:05:41Z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0x01010070CB0092A580C54CB42417607B585DEF</vt:lpwstr>
  </property>
  <property fmtid="{D5CDD505-2E9C-101B-9397-08002B2CF9AE}" pid="3" name="MediaServiceImageTags">
    <vt:lpwstr/>
  </property>
</Properties>
</file>