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3" autoAdjust="0"/>
    <p:restoredTop sz="94660"/>
  </p:normalViewPr>
  <p:slideViewPr>
    <p:cSldViewPr snapToGrid="0">
      <p:cViewPr varScale="1">
        <p:scale>
          <a:sx n="88" d="100"/>
          <a:sy n="88" d="100"/>
        </p:scale>
        <p:origin x="26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3D9F8265-1623-44D5-B3AB-93654BC9829F}" type="datetimeFigureOut">
              <a:rPr lang="en-GB" smtClean="0"/>
              <a:t>28/01/2024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4C52615-9D73-4B80-B6D0-6C9BEF6C2265}" type="slidenum">
              <a:rPr lang="en-GB" smtClean="0"/>
              <a:t>‹#›</a:t>
            </a:fld>
            <a:endParaRPr lang="en-GB"/>
          </a:p>
        </p:txBody>
      </p:sp>
    </p:spTree>
    <p:extLst>
      <p:ext uri="{BB962C8B-B14F-4D97-AF65-F5344CB8AC3E}">
        <p14:creationId xmlns:p14="http://schemas.microsoft.com/office/powerpoint/2010/main" val="3427868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D9F8265-1623-44D5-B3AB-93654BC9829F}" type="datetimeFigureOut">
              <a:rPr lang="en-GB" smtClean="0"/>
              <a:t>28/01/2024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4C52615-9D73-4B80-B6D0-6C9BEF6C2265}" type="slidenum">
              <a:rPr lang="en-GB" smtClean="0"/>
              <a:t>‹#›</a:t>
            </a:fld>
            <a:endParaRPr lang="en-GB"/>
          </a:p>
        </p:txBody>
      </p:sp>
    </p:spTree>
    <p:extLst>
      <p:ext uri="{BB962C8B-B14F-4D97-AF65-F5344CB8AC3E}">
        <p14:creationId xmlns:p14="http://schemas.microsoft.com/office/powerpoint/2010/main" val="27926563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D9F8265-1623-44D5-B3AB-93654BC9829F}" type="datetimeFigureOut">
              <a:rPr lang="en-GB" smtClean="0"/>
              <a:t>28/01/2024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4C52615-9D73-4B80-B6D0-6C9BEF6C2265}" type="slidenum">
              <a:rPr lang="en-GB" smtClean="0"/>
              <a:t>‹#›</a:t>
            </a:fld>
            <a:endParaRPr lang="en-GB"/>
          </a:p>
        </p:txBody>
      </p:sp>
    </p:spTree>
    <p:extLst>
      <p:ext uri="{BB962C8B-B14F-4D97-AF65-F5344CB8AC3E}">
        <p14:creationId xmlns:p14="http://schemas.microsoft.com/office/powerpoint/2010/main" val="6614456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D9F8265-1623-44D5-B3AB-93654BC9829F}" type="datetimeFigureOut">
              <a:rPr lang="en-GB" smtClean="0"/>
              <a:t>28/01/2024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4C52615-9D73-4B80-B6D0-6C9BEF6C2265}" type="slidenum">
              <a:rPr lang="en-GB" smtClean="0"/>
              <a:t>‹#›</a:t>
            </a:fld>
            <a:endParaRPr lang="en-GB"/>
          </a:p>
        </p:txBody>
      </p:sp>
    </p:spTree>
    <p:extLst>
      <p:ext uri="{BB962C8B-B14F-4D97-AF65-F5344CB8AC3E}">
        <p14:creationId xmlns:p14="http://schemas.microsoft.com/office/powerpoint/2010/main" val="28762873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D9F8265-1623-44D5-B3AB-93654BC9829F}" type="datetimeFigureOut">
              <a:rPr lang="en-GB" smtClean="0"/>
              <a:t>28/01/2024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4C52615-9D73-4B80-B6D0-6C9BEF6C2265}" type="slidenum">
              <a:rPr lang="en-GB" smtClean="0"/>
              <a:t>‹#›</a:t>
            </a:fld>
            <a:endParaRPr lang="en-GB"/>
          </a:p>
        </p:txBody>
      </p:sp>
    </p:spTree>
    <p:extLst>
      <p:ext uri="{BB962C8B-B14F-4D97-AF65-F5344CB8AC3E}">
        <p14:creationId xmlns:p14="http://schemas.microsoft.com/office/powerpoint/2010/main" val="22631844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3D9F8265-1623-44D5-B3AB-93654BC9829F}" type="datetimeFigureOut">
              <a:rPr lang="en-GB" smtClean="0"/>
              <a:t>28/01/2024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4C52615-9D73-4B80-B6D0-6C9BEF6C2265}" type="slidenum">
              <a:rPr lang="en-GB" smtClean="0"/>
              <a:t>‹#›</a:t>
            </a:fld>
            <a:endParaRPr lang="en-GB"/>
          </a:p>
        </p:txBody>
      </p:sp>
    </p:spTree>
    <p:extLst>
      <p:ext uri="{BB962C8B-B14F-4D97-AF65-F5344CB8AC3E}">
        <p14:creationId xmlns:p14="http://schemas.microsoft.com/office/powerpoint/2010/main" val="40766315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3D9F8265-1623-44D5-B3AB-93654BC9829F}" type="datetimeFigureOut">
              <a:rPr lang="en-GB" smtClean="0"/>
              <a:t>28/01/2024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4C52615-9D73-4B80-B6D0-6C9BEF6C2265}" type="slidenum">
              <a:rPr lang="en-GB" smtClean="0"/>
              <a:t>‹#›</a:t>
            </a:fld>
            <a:endParaRPr lang="en-GB"/>
          </a:p>
        </p:txBody>
      </p:sp>
    </p:spTree>
    <p:extLst>
      <p:ext uri="{BB962C8B-B14F-4D97-AF65-F5344CB8AC3E}">
        <p14:creationId xmlns:p14="http://schemas.microsoft.com/office/powerpoint/2010/main" val="29623404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3D9F8265-1623-44D5-B3AB-93654BC9829F}" type="datetimeFigureOut">
              <a:rPr lang="en-GB" smtClean="0"/>
              <a:t>28/01/2024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4C52615-9D73-4B80-B6D0-6C9BEF6C2265}" type="slidenum">
              <a:rPr lang="en-GB" smtClean="0"/>
              <a:t>‹#›</a:t>
            </a:fld>
            <a:endParaRPr lang="en-GB"/>
          </a:p>
        </p:txBody>
      </p:sp>
    </p:spTree>
    <p:extLst>
      <p:ext uri="{BB962C8B-B14F-4D97-AF65-F5344CB8AC3E}">
        <p14:creationId xmlns:p14="http://schemas.microsoft.com/office/powerpoint/2010/main" val="33205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9F8265-1623-44D5-B3AB-93654BC9829F}" type="datetimeFigureOut">
              <a:rPr lang="en-GB" smtClean="0"/>
              <a:t>28/01/2024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4C52615-9D73-4B80-B6D0-6C9BEF6C2265}" type="slidenum">
              <a:rPr lang="en-GB" smtClean="0"/>
              <a:t>‹#›</a:t>
            </a:fld>
            <a:endParaRPr lang="en-GB"/>
          </a:p>
        </p:txBody>
      </p:sp>
    </p:spTree>
    <p:extLst>
      <p:ext uri="{BB962C8B-B14F-4D97-AF65-F5344CB8AC3E}">
        <p14:creationId xmlns:p14="http://schemas.microsoft.com/office/powerpoint/2010/main" val="3971522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D9F8265-1623-44D5-B3AB-93654BC9829F}" type="datetimeFigureOut">
              <a:rPr lang="en-GB" smtClean="0"/>
              <a:t>28/01/2024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4C52615-9D73-4B80-B6D0-6C9BEF6C2265}" type="slidenum">
              <a:rPr lang="en-GB" smtClean="0"/>
              <a:t>‹#›</a:t>
            </a:fld>
            <a:endParaRPr lang="en-GB"/>
          </a:p>
        </p:txBody>
      </p:sp>
    </p:spTree>
    <p:extLst>
      <p:ext uri="{BB962C8B-B14F-4D97-AF65-F5344CB8AC3E}">
        <p14:creationId xmlns:p14="http://schemas.microsoft.com/office/powerpoint/2010/main" val="24143215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D9F8265-1623-44D5-B3AB-93654BC9829F}" type="datetimeFigureOut">
              <a:rPr lang="en-GB" smtClean="0"/>
              <a:t>28/01/2024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4C52615-9D73-4B80-B6D0-6C9BEF6C2265}" type="slidenum">
              <a:rPr lang="en-GB" smtClean="0"/>
              <a:t>‹#›</a:t>
            </a:fld>
            <a:endParaRPr lang="en-GB"/>
          </a:p>
        </p:txBody>
      </p:sp>
    </p:spTree>
    <p:extLst>
      <p:ext uri="{BB962C8B-B14F-4D97-AF65-F5344CB8AC3E}">
        <p14:creationId xmlns:p14="http://schemas.microsoft.com/office/powerpoint/2010/main" val="12804468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9F8265-1623-44D5-B3AB-93654BC9829F}" type="datetimeFigureOut">
              <a:rPr lang="en-GB" smtClean="0"/>
              <a:t>28/01/2024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C52615-9D73-4B80-B6D0-6C9BEF6C2265}" type="slidenum">
              <a:rPr lang="en-GB" smtClean="0"/>
              <a:t>‹#›</a:t>
            </a:fld>
            <a:endParaRPr lang="en-GB"/>
          </a:p>
        </p:txBody>
      </p:sp>
    </p:spTree>
    <p:extLst>
      <p:ext uri="{BB962C8B-B14F-4D97-AF65-F5344CB8AC3E}">
        <p14:creationId xmlns:p14="http://schemas.microsoft.com/office/powerpoint/2010/main" val="20853062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930842788"/>
              </p:ext>
            </p:extLst>
          </p:nvPr>
        </p:nvGraphicFramePr>
        <p:xfrm>
          <a:off x="0" y="101981"/>
          <a:ext cx="7759337" cy="6654038"/>
        </p:xfrm>
        <a:graphic>
          <a:graphicData uri="http://schemas.openxmlformats.org/drawingml/2006/table">
            <a:tbl>
              <a:tblPr firstRow="1" firstCol="1" bandRow="1">
                <a:tableStyleId>{5C22544A-7EE6-4342-B048-85BDC9FD1C3A}</a:tableStyleId>
              </a:tblPr>
              <a:tblGrid>
                <a:gridCol w="1063907">
                  <a:extLst>
                    <a:ext uri="{9D8B030D-6E8A-4147-A177-3AD203B41FA5}">
                      <a16:colId xmlns:a16="http://schemas.microsoft.com/office/drawing/2014/main" val="3218274102"/>
                    </a:ext>
                  </a:extLst>
                </a:gridCol>
                <a:gridCol w="6695430">
                  <a:extLst>
                    <a:ext uri="{9D8B030D-6E8A-4147-A177-3AD203B41FA5}">
                      <a16:colId xmlns:a16="http://schemas.microsoft.com/office/drawing/2014/main" val="582603124"/>
                    </a:ext>
                  </a:extLst>
                </a:gridCol>
              </a:tblGrid>
              <a:tr h="162265">
                <a:tc gridSpan="2">
                  <a:txBody>
                    <a:bodyPr/>
                    <a:lstStyle/>
                    <a:p>
                      <a:pPr algn="ctr">
                        <a:lnSpc>
                          <a:spcPct val="107000"/>
                        </a:lnSpc>
                        <a:spcAft>
                          <a:spcPts val="0"/>
                        </a:spcAft>
                      </a:pPr>
                      <a:r>
                        <a:rPr lang="en-GB" sz="1200">
                          <a:effectLst/>
                        </a:rPr>
                        <a:t>YEAR 7 DRAMA KNOWLEDGE ORGANISER</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28237" marR="28237" marT="0" marB="0"/>
                </a:tc>
                <a:tc hMerge="1">
                  <a:txBody>
                    <a:bodyPr/>
                    <a:lstStyle/>
                    <a:p>
                      <a:endParaRPr lang="en-GB"/>
                    </a:p>
                  </a:txBody>
                  <a:tcPr/>
                </a:tc>
                <a:extLst>
                  <a:ext uri="{0D108BD9-81ED-4DB2-BD59-A6C34878D82A}">
                    <a16:rowId xmlns:a16="http://schemas.microsoft.com/office/drawing/2014/main" val="250272261"/>
                  </a:ext>
                </a:extLst>
              </a:tr>
              <a:tr h="162265">
                <a:tc gridSpan="2">
                  <a:txBody>
                    <a:bodyPr/>
                    <a:lstStyle/>
                    <a:p>
                      <a:pPr algn="ctr">
                        <a:lnSpc>
                          <a:spcPct val="107000"/>
                        </a:lnSpc>
                        <a:spcAft>
                          <a:spcPts val="0"/>
                        </a:spcAft>
                      </a:pPr>
                      <a:r>
                        <a:rPr lang="en-GB" sz="1200">
                          <a:effectLst/>
                        </a:rPr>
                        <a:t>HT1 - Basic Skills</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28237" marR="28237" marT="0" marB="0"/>
                </a:tc>
                <a:tc hMerge="1">
                  <a:txBody>
                    <a:bodyPr/>
                    <a:lstStyle/>
                    <a:p>
                      <a:endParaRPr lang="en-GB"/>
                    </a:p>
                  </a:txBody>
                  <a:tcPr/>
                </a:tc>
                <a:extLst>
                  <a:ext uri="{0D108BD9-81ED-4DB2-BD59-A6C34878D82A}">
                    <a16:rowId xmlns:a16="http://schemas.microsoft.com/office/drawing/2014/main" val="3889154897"/>
                  </a:ext>
                </a:extLst>
              </a:tr>
              <a:tr h="162265">
                <a:tc>
                  <a:txBody>
                    <a:bodyPr/>
                    <a:lstStyle/>
                    <a:p>
                      <a:pPr algn="ctr">
                        <a:lnSpc>
                          <a:spcPct val="107000"/>
                        </a:lnSpc>
                        <a:spcAft>
                          <a:spcPts val="0"/>
                        </a:spcAft>
                      </a:pPr>
                      <a:r>
                        <a:rPr lang="en-GB" sz="1200">
                          <a:effectLst/>
                        </a:rPr>
                        <a:t>Actor</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28237" marR="28237" marT="0" marB="0"/>
                </a:tc>
                <a:tc>
                  <a:txBody>
                    <a:bodyPr/>
                    <a:lstStyle/>
                    <a:p>
                      <a:pPr algn="l">
                        <a:lnSpc>
                          <a:spcPct val="107000"/>
                        </a:lnSpc>
                        <a:spcAft>
                          <a:spcPts val="0"/>
                        </a:spcAft>
                      </a:pPr>
                      <a:r>
                        <a:rPr lang="en-GB" sz="1200">
                          <a:effectLst/>
                        </a:rPr>
                        <a:t>A performer who assumes the role of a character in a play, film, or television show.</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28237" marR="28237" marT="0" marB="0"/>
                </a:tc>
                <a:extLst>
                  <a:ext uri="{0D108BD9-81ED-4DB2-BD59-A6C34878D82A}">
                    <a16:rowId xmlns:a16="http://schemas.microsoft.com/office/drawing/2014/main" val="3423326904"/>
                  </a:ext>
                </a:extLst>
              </a:tr>
              <a:tr h="162265">
                <a:tc>
                  <a:txBody>
                    <a:bodyPr/>
                    <a:lstStyle/>
                    <a:p>
                      <a:pPr algn="ctr">
                        <a:lnSpc>
                          <a:spcPct val="107000"/>
                        </a:lnSpc>
                        <a:spcAft>
                          <a:spcPts val="0"/>
                        </a:spcAft>
                      </a:pPr>
                      <a:r>
                        <a:rPr lang="en-GB" sz="1200">
                          <a:effectLst/>
                        </a:rPr>
                        <a:t>Audience</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28237" marR="28237" marT="0" marB="0"/>
                </a:tc>
                <a:tc>
                  <a:txBody>
                    <a:bodyPr/>
                    <a:lstStyle/>
                    <a:p>
                      <a:pPr algn="l">
                        <a:lnSpc>
                          <a:spcPct val="107000"/>
                        </a:lnSpc>
                        <a:spcAft>
                          <a:spcPts val="0"/>
                        </a:spcAft>
                      </a:pPr>
                      <a:r>
                        <a:rPr lang="en-GB" sz="1200">
                          <a:effectLst/>
                        </a:rPr>
                        <a:t>The people who watch the performance; those for whom the performance is intended.</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28237" marR="28237" marT="0" marB="0"/>
                </a:tc>
                <a:extLst>
                  <a:ext uri="{0D108BD9-81ED-4DB2-BD59-A6C34878D82A}">
                    <a16:rowId xmlns:a16="http://schemas.microsoft.com/office/drawing/2014/main" val="1509525678"/>
                  </a:ext>
                </a:extLst>
              </a:tr>
              <a:tr h="324530">
                <a:tc>
                  <a:txBody>
                    <a:bodyPr/>
                    <a:lstStyle/>
                    <a:p>
                      <a:pPr algn="ctr">
                        <a:lnSpc>
                          <a:spcPct val="107000"/>
                        </a:lnSpc>
                        <a:spcAft>
                          <a:spcPts val="0"/>
                        </a:spcAft>
                      </a:pPr>
                      <a:r>
                        <a:rPr lang="en-GB" sz="1200">
                          <a:effectLst/>
                        </a:rPr>
                        <a:t>Backs to the Audience</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28237" marR="28237" marT="0" marB="0"/>
                </a:tc>
                <a:tc>
                  <a:txBody>
                    <a:bodyPr/>
                    <a:lstStyle/>
                    <a:p>
                      <a:pPr algn="l">
                        <a:lnSpc>
                          <a:spcPct val="107000"/>
                        </a:lnSpc>
                        <a:spcAft>
                          <a:spcPts val="0"/>
                        </a:spcAft>
                      </a:pPr>
                      <a:r>
                        <a:rPr lang="en-GB" sz="1200">
                          <a:effectLst/>
                        </a:rPr>
                        <a:t>Something an actor must try to avoid unless intentional.</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28237" marR="28237" marT="0" marB="0"/>
                </a:tc>
                <a:extLst>
                  <a:ext uri="{0D108BD9-81ED-4DB2-BD59-A6C34878D82A}">
                    <a16:rowId xmlns:a16="http://schemas.microsoft.com/office/drawing/2014/main" val="2926881668"/>
                  </a:ext>
                </a:extLst>
              </a:tr>
              <a:tr h="324530">
                <a:tc>
                  <a:txBody>
                    <a:bodyPr/>
                    <a:lstStyle/>
                    <a:p>
                      <a:pPr algn="ctr">
                        <a:lnSpc>
                          <a:spcPct val="107000"/>
                        </a:lnSpc>
                        <a:spcAft>
                          <a:spcPts val="0"/>
                        </a:spcAft>
                      </a:pPr>
                      <a:r>
                        <a:rPr lang="en-GB" sz="1200">
                          <a:effectLst/>
                        </a:rPr>
                        <a:t>Blocking</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28237" marR="28237" marT="0" marB="0"/>
                </a:tc>
                <a:tc>
                  <a:txBody>
                    <a:bodyPr/>
                    <a:lstStyle/>
                    <a:p>
                      <a:pPr algn="l">
                        <a:lnSpc>
                          <a:spcPct val="107000"/>
                        </a:lnSpc>
                        <a:spcAft>
                          <a:spcPts val="0"/>
                        </a:spcAft>
                      </a:pPr>
                      <a:r>
                        <a:rPr lang="en-GB" sz="1200">
                          <a:effectLst/>
                        </a:rPr>
                        <a:t>Decisions about where actors enter, exit and stand on the stage is called blocking. Blocking needs to be carefully considered so that the space is used well and everybody can see.</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28237" marR="28237" marT="0" marB="0"/>
                </a:tc>
                <a:extLst>
                  <a:ext uri="{0D108BD9-81ED-4DB2-BD59-A6C34878D82A}">
                    <a16:rowId xmlns:a16="http://schemas.microsoft.com/office/drawing/2014/main" val="3159466816"/>
                  </a:ext>
                </a:extLst>
              </a:tr>
              <a:tr h="162265">
                <a:tc>
                  <a:txBody>
                    <a:bodyPr/>
                    <a:lstStyle/>
                    <a:p>
                      <a:pPr algn="ctr">
                        <a:lnSpc>
                          <a:spcPct val="107000"/>
                        </a:lnSpc>
                        <a:spcAft>
                          <a:spcPts val="0"/>
                        </a:spcAft>
                      </a:pPr>
                      <a:r>
                        <a:rPr lang="en-GB" sz="1200">
                          <a:effectLst/>
                        </a:rPr>
                        <a:t>Body Language</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28237" marR="28237" marT="0" marB="0"/>
                </a:tc>
                <a:tc>
                  <a:txBody>
                    <a:bodyPr/>
                    <a:lstStyle/>
                    <a:p>
                      <a:pPr algn="l">
                        <a:lnSpc>
                          <a:spcPct val="107000"/>
                        </a:lnSpc>
                        <a:spcAft>
                          <a:spcPts val="0"/>
                        </a:spcAft>
                      </a:pPr>
                      <a:r>
                        <a:rPr lang="en-GB" sz="1200">
                          <a:effectLst/>
                        </a:rPr>
                        <a:t>Body language is communication coming from the movement or position of an actor.</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28237" marR="28237" marT="0" marB="0"/>
                </a:tc>
                <a:extLst>
                  <a:ext uri="{0D108BD9-81ED-4DB2-BD59-A6C34878D82A}">
                    <a16:rowId xmlns:a16="http://schemas.microsoft.com/office/drawing/2014/main" val="2624679321"/>
                  </a:ext>
                </a:extLst>
              </a:tr>
              <a:tr h="162265">
                <a:tc>
                  <a:txBody>
                    <a:bodyPr/>
                    <a:lstStyle/>
                    <a:p>
                      <a:pPr algn="ctr">
                        <a:lnSpc>
                          <a:spcPct val="107000"/>
                        </a:lnSpc>
                        <a:spcAft>
                          <a:spcPts val="0"/>
                        </a:spcAft>
                      </a:pPr>
                      <a:r>
                        <a:rPr lang="en-GB" sz="1200">
                          <a:effectLst/>
                        </a:rPr>
                        <a:t>Character</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28237" marR="28237" marT="0" marB="0"/>
                </a:tc>
                <a:tc>
                  <a:txBody>
                    <a:bodyPr/>
                    <a:lstStyle/>
                    <a:p>
                      <a:pPr algn="l">
                        <a:lnSpc>
                          <a:spcPct val="107000"/>
                        </a:lnSpc>
                        <a:spcAft>
                          <a:spcPts val="0"/>
                        </a:spcAft>
                      </a:pPr>
                      <a:r>
                        <a:rPr lang="en-GB" sz="1200">
                          <a:effectLst/>
                        </a:rPr>
                        <a:t>A person portrayed in a drama, novel, or other artistic piece.</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28237" marR="28237" marT="0" marB="0"/>
                </a:tc>
                <a:extLst>
                  <a:ext uri="{0D108BD9-81ED-4DB2-BD59-A6C34878D82A}">
                    <a16:rowId xmlns:a16="http://schemas.microsoft.com/office/drawing/2014/main" val="3138703887"/>
                  </a:ext>
                </a:extLst>
              </a:tr>
              <a:tr h="162265">
                <a:tc>
                  <a:txBody>
                    <a:bodyPr/>
                    <a:lstStyle/>
                    <a:p>
                      <a:pPr algn="ctr">
                        <a:lnSpc>
                          <a:spcPct val="107000"/>
                        </a:lnSpc>
                        <a:spcAft>
                          <a:spcPts val="0"/>
                        </a:spcAft>
                      </a:pPr>
                      <a:r>
                        <a:rPr lang="en-GB" sz="1200">
                          <a:effectLst/>
                        </a:rPr>
                        <a:t>Characterisation</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28237" marR="28237" marT="0" marB="0"/>
                </a:tc>
                <a:tc>
                  <a:txBody>
                    <a:bodyPr/>
                    <a:lstStyle/>
                    <a:p>
                      <a:pPr algn="l">
                        <a:lnSpc>
                          <a:spcPct val="107000"/>
                        </a:lnSpc>
                        <a:spcAft>
                          <a:spcPts val="0"/>
                        </a:spcAft>
                      </a:pPr>
                      <a:r>
                        <a:rPr lang="en-GB" sz="1200">
                          <a:effectLst/>
                        </a:rPr>
                        <a:t>How an actor uses their body and voice to develop and portray a character.</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28237" marR="28237" marT="0" marB="0"/>
                </a:tc>
                <a:extLst>
                  <a:ext uri="{0D108BD9-81ED-4DB2-BD59-A6C34878D82A}">
                    <a16:rowId xmlns:a16="http://schemas.microsoft.com/office/drawing/2014/main" val="1829349657"/>
                  </a:ext>
                </a:extLst>
              </a:tr>
              <a:tr h="162265">
                <a:tc>
                  <a:txBody>
                    <a:bodyPr/>
                    <a:lstStyle/>
                    <a:p>
                      <a:pPr algn="ctr">
                        <a:lnSpc>
                          <a:spcPct val="107000"/>
                        </a:lnSpc>
                        <a:spcAft>
                          <a:spcPts val="0"/>
                        </a:spcAft>
                      </a:pPr>
                      <a:r>
                        <a:rPr lang="en-GB" sz="1200">
                          <a:effectLst/>
                        </a:rPr>
                        <a:t>Corpsing</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28237" marR="28237" marT="0" marB="0"/>
                </a:tc>
                <a:tc>
                  <a:txBody>
                    <a:bodyPr/>
                    <a:lstStyle/>
                    <a:p>
                      <a:pPr algn="l">
                        <a:lnSpc>
                          <a:spcPct val="107000"/>
                        </a:lnSpc>
                        <a:spcAft>
                          <a:spcPts val="0"/>
                        </a:spcAft>
                      </a:pPr>
                      <a:r>
                        <a:rPr lang="en-GB" sz="1200">
                          <a:effectLst/>
                        </a:rPr>
                        <a:t>Where an actor breaks character. This is considered very unprofessional. </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28237" marR="28237" marT="0" marB="0"/>
                </a:tc>
                <a:extLst>
                  <a:ext uri="{0D108BD9-81ED-4DB2-BD59-A6C34878D82A}">
                    <a16:rowId xmlns:a16="http://schemas.microsoft.com/office/drawing/2014/main" val="3321854404"/>
                  </a:ext>
                </a:extLst>
              </a:tr>
              <a:tr h="162265">
                <a:tc>
                  <a:txBody>
                    <a:bodyPr/>
                    <a:lstStyle/>
                    <a:p>
                      <a:pPr algn="ctr">
                        <a:lnSpc>
                          <a:spcPct val="107000"/>
                        </a:lnSpc>
                        <a:spcAft>
                          <a:spcPts val="0"/>
                        </a:spcAft>
                      </a:pPr>
                      <a:r>
                        <a:rPr lang="en-GB" sz="1200">
                          <a:effectLst/>
                        </a:rPr>
                        <a:t>Facial Expression</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28237" marR="28237" marT="0" marB="0"/>
                </a:tc>
                <a:tc>
                  <a:txBody>
                    <a:bodyPr/>
                    <a:lstStyle/>
                    <a:p>
                      <a:pPr algn="l">
                        <a:lnSpc>
                          <a:spcPct val="107000"/>
                        </a:lnSpc>
                        <a:spcAft>
                          <a:spcPts val="0"/>
                        </a:spcAft>
                      </a:pPr>
                      <a:r>
                        <a:rPr lang="en-GB" sz="1200">
                          <a:effectLst/>
                        </a:rPr>
                        <a:t>The look on an actors face that portrays the feelings and emotions of their character.</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28237" marR="28237" marT="0" marB="0"/>
                </a:tc>
                <a:extLst>
                  <a:ext uri="{0D108BD9-81ED-4DB2-BD59-A6C34878D82A}">
                    <a16:rowId xmlns:a16="http://schemas.microsoft.com/office/drawing/2014/main" val="600305742"/>
                  </a:ext>
                </a:extLst>
              </a:tr>
              <a:tr h="324530">
                <a:tc>
                  <a:txBody>
                    <a:bodyPr/>
                    <a:lstStyle/>
                    <a:p>
                      <a:pPr algn="ctr">
                        <a:lnSpc>
                          <a:spcPct val="107000"/>
                        </a:lnSpc>
                        <a:spcAft>
                          <a:spcPts val="0"/>
                        </a:spcAft>
                      </a:pPr>
                      <a:r>
                        <a:rPr lang="en-GB" sz="1200">
                          <a:effectLst/>
                        </a:rPr>
                        <a:t>Gesture</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28237" marR="28237" marT="0" marB="0"/>
                </a:tc>
                <a:tc>
                  <a:txBody>
                    <a:bodyPr/>
                    <a:lstStyle/>
                    <a:p>
                      <a:pPr algn="l">
                        <a:lnSpc>
                          <a:spcPct val="107000"/>
                        </a:lnSpc>
                        <a:spcAft>
                          <a:spcPts val="0"/>
                        </a:spcAft>
                      </a:pPr>
                      <a:r>
                        <a:rPr lang="en-GB" sz="1200">
                          <a:effectLst/>
                        </a:rPr>
                        <a:t>A defined movement that clearly communicates meaning, eg shaking a fist communicates anger. Gestures are usually made with the arms and hands, but not always.</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28237" marR="28237" marT="0" marB="0"/>
                </a:tc>
                <a:extLst>
                  <a:ext uri="{0D108BD9-81ED-4DB2-BD59-A6C34878D82A}">
                    <a16:rowId xmlns:a16="http://schemas.microsoft.com/office/drawing/2014/main" val="2008780732"/>
                  </a:ext>
                </a:extLst>
              </a:tr>
              <a:tr h="162265">
                <a:tc>
                  <a:txBody>
                    <a:bodyPr/>
                    <a:lstStyle/>
                    <a:p>
                      <a:pPr algn="ctr">
                        <a:lnSpc>
                          <a:spcPct val="107000"/>
                        </a:lnSpc>
                        <a:spcAft>
                          <a:spcPts val="0"/>
                        </a:spcAft>
                      </a:pPr>
                      <a:r>
                        <a:rPr lang="en-GB" sz="1200">
                          <a:effectLst/>
                        </a:rPr>
                        <a:t>Mime</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28237" marR="28237" marT="0" marB="0"/>
                </a:tc>
                <a:tc>
                  <a:txBody>
                    <a:bodyPr/>
                    <a:lstStyle/>
                    <a:p>
                      <a:pPr algn="l">
                        <a:lnSpc>
                          <a:spcPct val="107000"/>
                        </a:lnSpc>
                        <a:spcAft>
                          <a:spcPts val="0"/>
                        </a:spcAft>
                      </a:pPr>
                      <a:r>
                        <a:rPr lang="en-GB" sz="1200">
                          <a:effectLst/>
                        </a:rPr>
                        <a:t>Mime is the art of demonstrating an action with an object that doesn't exist. </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28237" marR="28237" marT="0" marB="0"/>
                </a:tc>
                <a:extLst>
                  <a:ext uri="{0D108BD9-81ED-4DB2-BD59-A6C34878D82A}">
                    <a16:rowId xmlns:a16="http://schemas.microsoft.com/office/drawing/2014/main" val="3468823508"/>
                  </a:ext>
                </a:extLst>
              </a:tr>
              <a:tr h="324530">
                <a:tc>
                  <a:txBody>
                    <a:bodyPr/>
                    <a:lstStyle/>
                    <a:p>
                      <a:pPr algn="ctr">
                        <a:lnSpc>
                          <a:spcPct val="107000"/>
                        </a:lnSpc>
                        <a:spcAft>
                          <a:spcPts val="0"/>
                        </a:spcAft>
                      </a:pPr>
                      <a:r>
                        <a:rPr lang="en-GB" sz="1200">
                          <a:effectLst/>
                        </a:rPr>
                        <a:t>Neutral Position</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28237" marR="28237" marT="0" marB="0"/>
                </a:tc>
                <a:tc>
                  <a:txBody>
                    <a:bodyPr/>
                    <a:lstStyle/>
                    <a:p>
                      <a:pPr algn="l">
                        <a:lnSpc>
                          <a:spcPct val="107000"/>
                        </a:lnSpc>
                        <a:spcAft>
                          <a:spcPts val="0"/>
                        </a:spcAft>
                      </a:pPr>
                      <a:r>
                        <a:rPr lang="en-GB" sz="1200">
                          <a:effectLst/>
                        </a:rPr>
                        <a:t>A stance that actors use to focus. Actors stand with feet shoulder width apart, hands by their side, knees are relaxed, Face is neutral and actors are silent. This stance is often used between activities or before creating characters.</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28237" marR="28237" marT="0" marB="0"/>
                </a:tc>
                <a:extLst>
                  <a:ext uri="{0D108BD9-81ED-4DB2-BD59-A6C34878D82A}">
                    <a16:rowId xmlns:a16="http://schemas.microsoft.com/office/drawing/2014/main" val="2928461720"/>
                  </a:ext>
                </a:extLst>
              </a:tr>
              <a:tr h="324530">
                <a:tc>
                  <a:txBody>
                    <a:bodyPr/>
                    <a:lstStyle/>
                    <a:p>
                      <a:pPr algn="ctr">
                        <a:lnSpc>
                          <a:spcPct val="107000"/>
                        </a:lnSpc>
                        <a:spcAft>
                          <a:spcPts val="0"/>
                        </a:spcAft>
                      </a:pPr>
                      <a:r>
                        <a:rPr lang="en-GB" sz="1200">
                          <a:effectLst/>
                        </a:rPr>
                        <a:t>Polished</a:t>
                      </a:r>
                    </a:p>
                    <a:p>
                      <a:pPr algn="ctr">
                        <a:lnSpc>
                          <a:spcPct val="107000"/>
                        </a:lnSpc>
                        <a:spcAft>
                          <a:spcPts val="0"/>
                        </a:spcAft>
                      </a:pPr>
                      <a:r>
                        <a:rPr lang="en-GB" sz="1200">
                          <a:effectLst/>
                        </a:rPr>
                        <a:t>Improvisation</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28237" marR="28237" marT="0" marB="0"/>
                </a:tc>
                <a:tc>
                  <a:txBody>
                    <a:bodyPr/>
                    <a:lstStyle/>
                    <a:p>
                      <a:pPr algn="l">
                        <a:lnSpc>
                          <a:spcPct val="107000"/>
                        </a:lnSpc>
                        <a:spcAft>
                          <a:spcPts val="0"/>
                        </a:spcAft>
                      </a:pPr>
                      <a:r>
                        <a:rPr lang="en-GB" sz="1200">
                          <a:effectLst/>
                        </a:rPr>
                        <a:t>Polished improvisation in theatre is the playing of dramatic scenes without written dialogue but with some planning and rehearsal beforehand.</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28237" marR="28237" marT="0" marB="0"/>
                </a:tc>
                <a:extLst>
                  <a:ext uri="{0D108BD9-81ED-4DB2-BD59-A6C34878D82A}">
                    <a16:rowId xmlns:a16="http://schemas.microsoft.com/office/drawing/2014/main" val="3848543974"/>
                  </a:ext>
                </a:extLst>
              </a:tr>
              <a:tr h="324530">
                <a:tc>
                  <a:txBody>
                    <a:bodyPr/>
                    <a:lstStyle/>
                    <a:p>
                      <a:pPr algn="ctr">
                        <a:lnSpc>
                          <a:spcPct val="107000"/>
                        </a:lnSpc>
                        <a:spcAft>
                          <a:spcPts val="0"/>
                        </a:spcAft>
                      </a:pPr>
                      <a:r>
                        <a:rPr lang="en-GB" sz="1200">
                          <a:effectLst/>
                        </a:rPr>
                        <a:t>Spontaneous Improvisation</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28237" marR="28237" marT="0" marB="0"/>
                </a:tc>
                <a:tc>
                  <a:txBody>
                    <a:bodyPr/>
                    <a:lstStyle/>
                    <a:p>
                      <a:pPr algn="l">
                        <a:lnSpc>
                          <a:spcPct val="107000"/>
                        </a:lnSpc>
                        <a:spcAft>
                          <a:spcPts val="0"/>
                        </a:spcAft>
                      </a:pPr>
                      <a:r>
                        <a:rPr lang="en-GB" sz="1200">
                          <a:effectLst/>
                        </a:rPr>
                        <a:t>Spontaneous improvisation in theatre is the playing of dramatic scenes without written dialogue and with no rehearsal beforehand.  </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28237" marR="28237" marT="0" marB="0"/>
                </a:tc>
                <a:extLst>
                  <a:ext uri="{0D108BD9-81ED-4DB2-BD59-A6C34878D82A}">
                    <a16:rowId xmlns:a16="http://schemas.microsoft.com/office/drawing/2014/main" val="1070149933"/>
                  </a:ext>
                </a:extLst>
              </a:tr>
              <a:tr h="811325">
                <a:tc>
                  <a:txBody>
                    <a:bodyPr/>
                    <a:lstStyle/>
                    <a:p>
                      <a:pPr algn="ctr">
                        <a:lnSpc>
                          <a:spcPct val="107000"/>
                        </a:lnSpc>
                        <a:spcAft>
                          <a:spcPts val="0"/>
                        </a:spcAft>
                      </a:pPr>
                      <a:r>
                        <a:rPr lang="en-GB" sz="1200">
                          <a:effectLst/>
                        </a:rPr>
                        <a:t>Still image</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28237" marR="28237" marT="0" marB="0"/>
                </a:tc>
                <a:tc>
                  <a:txBody>
                    <a:bodyPr/>
                    <a:lstStyle/>
                    <a:p>
                      <a:pPr algn="l">
                        <a:lnSpc>
                          <a:spcPct val="107000"/>
                        </a:lnSpc>
                        <a:spcAft>
                          <a:spcPts val="0"/>
                        </a:spcAft>
                      </a:pPr>
                      <a:r>
                        <a:rPr lang="en-GB" sz="1200">
                          <a:effectLst/>
                        </a:rPr>
                        <a:t>This is a frozen picture which communicates meaning. It's sometimes called a freeze frame or tableau. It can provide insight into character relationships with a clear focus upon use of space, levels, body language and facial expression. </a:t>
                      </a:r>
                    </a:p>
                    <a:p>
                      <a:pPr algn="l">
                        <a:lnSpc>
                          <a:spcPct val="107000"/>
                        </a:lnSpc>
                        <a:spcAft>
                          <a:spcPts val="0"/>
                        </a:spcAft>
                      </a:pPr>
                      <a:r>
                        <a:rPr lang="en-GB" sz="1200">
                          <a:effectLst/>
                        </a:rPr>
                        <a:t>The rules of a still image are: </a:t>
                      </a:r>
                    </a:p>
                    <a:p>
                      <a:pPr algn="l">
                        <a:lnSpc>
                          <a:spcPct val="107000"/>
                        </a:lnSpc>
                        <a:spcAft>
                          <a:spcPts val="0"/>
                        </a:spcAft>
                      </a:pPr>
                      <a:r>
                        <a:rPr lang="en-GB" sz="1200">
                          <a:effectLst/>
                        </a:rPr>
                        <a:t>You must remain silent </a:t>
                      </a:r>
                    </a:p>
                    <a:p>
                      <a:pPr algn="l">
                        <a:lnSpc>
                          <a:spcPct val="107000"/>
                        </a:lnSpc>
                        <a:spcAft>
                          <a:spcPts val="0"/>
                        </a:spcAft>
                      </a:pPr>
                      <a:r>
                        <a:rPr lang="en-GB" sz="1200">
                          <a:effectLst/>
                        </a:rPr>
                        <a:t>You must not move at all </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28237" marR="28237" marT="0" marB="0"/>
                </a:tc>
                <a:extLst>
                  <a:ext uri="{0D108BD9-81ED-4DB2-BD59-A6C34878D82A}">
                    <a16:rowId xmlns:a16="http://schemas.microsoft.com/office/drawing/2014/main" val="2216242103"/>
                  </a:ext>
                </a:extLst>
              </a:tr>
              <a:tr h="473220">
                <a:tc>
                  <a:txBody>
                    <a:bodyPr/>
                    <a:lstStyle/>
                    <a:p>
                      <a:pPr algn="l">
                        <a:lnSpc>
                          <a:spcPct val="107000"/>
                        </a:lnSpc>
                        <a:spcAft>
                          <a:spcPts val="0"/>
                        </a:spcAft>
                      </a:pPr>
                      <a:r>
                        <a:rPr lang="en-GB" sz="1200" dirty="0">
                          <a:effectLst/>
                        </a:rPr>
                        <a:t>End On Stage</a:t>
                      </a:r>
                    </a:p>
                    <a:p>
                      <a:pPr algn="ctr">
                        <a:lnSpc>
                          <a:spcPct val="107000"/>
                        </a:lnSpc>
                        <a:spcAft>
                          <a:spcPts val="0"/>
                        </a:spcAft>
                      </a:pPr>
                      <a:r>
                        <a:rPr lang="en-GB" sz="1200" dirty="0">
                          <a:effectLst/>
                        </a:rPr>
                        <a:t> </a:t>
                      </a:r>
                    </a:p>
                    <a:p>
                      <a:pPr algn="ctr">
                        <a:lnSpc>
                          <a:spcPct val="107000"/>
                        </a:lnSpc>
                        <a:spcAft>
                          <a:spcPts val="0"/>
                        </a:spcAft>
                      </a:pPr>
                      <a:r>
                        <a:rPr lang="en-GB" sz="1200" dirty="0">
                          <a:effectLst/>
                        </a:rPr>
                        <a:t>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237" marR="28237" marT="0" marB="0"/>
                </a:tc>
                <a:tc>
                  <a:txBody>
                    <a:bodyPr/>
                    <a:lstStyle/>
                    <a:p>
                      <a:pPr algn="l">
                        <a:lnSpc>
                          <a:spcPct val="107000"/>
                        </a:lnSpc>
                        <a:spcAft>
                          <a:spcPts val="0"/>
                        </a:spcAft>
                      </a:pPr>
                      <a:r>
                        <a:rPr lang="en-GB" sz="1200" dirty="0">
                          <a:effectLst/>
                        </a:rPr>
                        <a:t>Many Drama Studios are set up with end-on staging, meaning that the stage space is on one side of the room and the audience sit on the opposite side</a:t>
                      </a:r>
                      <a:r>
                        <a:rPr lang="en-GB" sz="1200" dirty="0" smtClean="0">
                          <a:effectLst/>
                        </a:rPr>
                        <a:t>.</a:t>
                      </a:r>
                      <a:endParaRPr lang="en-GB" sz="1200" dirty="0">
                        <a:effectLst/>
                      </a:endParaRPr>
                    </a:p>
                  </a:txBody>
                  <a:tcPr marL="28237" marR="28237" marT="0" marB="0"/>
                </a:tc>
                <a:extLst>
                  <a:ext uri="{0D108BD9-81ED-4DB2-BD59-A6C34878D82A}">
                    <a16:rowId xmlns:a16="http://schemas.microsoft.com/office/drawing/2014/main" val="676467029"/>
                  </a:ext>
                </a:extLst>
              </a:tr>
            </a:tbl>
          </a:graphicData>
        </a:graphic>
      </p:graphicFrame>
      <p:pic>
        <p:nvPicPr>
          <p:cNvPr id="2049"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38678" y="0"/>
            <a:ext cx="3902075"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09801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53815712"/>
              </p:ext>
            </p:extLst>
          </p:nvPr>
        </p:nvGraphicFramePr>
        <p:xfrm>
          <a:off x="60958" y="121921"/>
          <a:ext cx="12009121" cy="6655321"/>
        </p:xfrm>
        <a:graphic>
          <a:graphicData uri="http://schemas.openxmlformats.org/drawingml/2006/table">
            <a:tbl>
              <a:tblPr firstRow="1" firstCol="1" bandRow="1">
                <a:tableStyleId>{5C22544A-7EE6-4342-B048-85BDC9FD1C3A}</a:tableStyleId>
              </a:tblPr>
              <a:tblGrid>
                <a:gridCol w="3644827">
                  <a:extLst>
                    <a:ext uri="{9D8B030D-6E8A-4147-A177-3AD203B41FA5}">
                      <a16:colId xmlns:a16="http://schemas.microsoft.com/office/drawing/2014/main" val="2263735826"/>
                    </a:ext>
                  </a:extLst>
                </a:gridCol>
                <a:gridCol w="2808226">
                  <a:extLst>
                    <a:ext uri="{9D8B030D-6E8A-4147-A177-3AD203B41FA5}">
                      <a16:colId xmlns:a16="http://schemas.microsoft.com/office/drawing/2014/main" val="2190090758"/>
                    </a:ext>
                  </a:extLst>
                </a:gridCol>
                <a:gridCol w="5556068">
                  <a:extLst>
                    <a:ext uri="{9D8B030D-6E8A-4147-A177-3AD203B41FA5}">
                      <a16:colId xmlns:a16="http://schemas.microsoft.com/office/drawing/2014/main" val="963009876"/>
                    </a:ext>
                  </a:extLst>
                </a:gridCol>
              </a:tblGrid>
              <a:tr h="191921">
                <a:tc gridSpan="3">
                  <a:txBody>
                    <a:bodyPr/>
                    <a:lstStyle/>
                    <a:p>
                      <a:pPr algn="ctr">
                        <a:lnSpc>
                          <a:spcPct val="107000"/>
                        </a:lnSpc>
                        <a:spcAft>
                          <a:spcPts val="0"/>
                        </a:spcAft>
                      </a:pPr>
                      <a:r>
                        <a:rPr lang="en-GB" sz="1400">
                          <a:effectLst/>
                        </a:rPr>
                        <a:t>YEAR 7 DRAMA KNOWLEDGE ORGANISER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48330" marR="4833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423732639"/>
                  </a:ext>
                </a:extLst>
              </a:tr>
              <a:tr h="263409">
                <a:tc gridSpan="3">
                  <a:txBody>
                    <a:bodyPr/>
                    <a:lstStyle/>
                    <a:p>
                      <a:pPr algn="ctr">
                        <a:lnSpc>
                          <a:spcPct val="107000"/>
                        </a:lnSpc>
                        <a:spcAft>
                          <a:spcPts val="0"/>
                        </a:spcAft>
                      </a:pPr>
                      <a:r>
                        <a:rPr lang="en-GB" sz="1400">
                          <a:effectLst/>
                        </a:rPr>
                        <a:t>HT2 – Pantomime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48330" marR="4833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657701436"/>
                  </a:ext>
                </a:extLst>
              </a:tr>
              <a:tr h="191921">
                <a:tc>
                  <a:txBody>
                    <a:bodyPr/>
                    <a:lstStyle/>
                    <a:p>
                      <a:pPr>
                        <a:lnSpc>
                          <a:spcPct val="107000"/>
                        </a:lnSpc>
                        <a:spcAft>
                          <a:spcPts val="0"/>
                        </a:spcAft>
                      </a:pPr>
                      <a:r>
                        <a:rPr lang="en-GB" sz="1400">
                          <a:effectLst/>
                        </a:rPr>
                        <a:t>The origins of Theatre: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48330" marR="48330" marT="0" marB="0"/>
                </a:tc>
                <a:tc>
                  <a:txBody>
                    <a:bodyPr/>
                    <a:lstStyle/>
                    <a:p>
                      <a:pPr>
                        <a:lnSpc>
                          <a:spcPct val="107000"/>
                        </a:lnSpc>
                        <a:spcAft>
                          <a:spcPts val="0"/>
                        </a:spcAft>
                      </a:pPr>
                      <a:r>
                        <a:rPr lang="en-GB" sz="1400">
                          <a:effectLst/>
                        </a:rPr>
                        <a:t>Key Conventions:</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48330" marR="48330" marT="0" marB="0"/>
                </a:tc>
                <a:tc>
                  <a:txBody>
                    <a:bodyPr/>
                    <a:lstStyle/>
                    <a:p>
                      <a:pPr>
                        <a:lnSpc>
                          <a:spcPct val="107000"/>
                        </a:lnSpc>
                        <a:spcAft>
                          <a:spcPts val="0"/>
                        </a:spcAft>
                      </a:pPr>
                      <a:r>
                        <a:rPr lang="en-GB" sz="1400">
                          <a:effectLst/>
                        </a:rPr>
                        <a:t>Definition: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48330" marR="48330" marT="0" marB="0"/>
                </a:tc>
                <a:extLst>
                  <a:ext uri="{0D108BD9-81ED-4DB2-BD59-A6C34878D82A}">
                    <a16:rowId xmlns:a16="http://schemas.microsoft.com/office/drawing/2014/main" val="1078186759"/>
                  </a:ext>
                </a:extLst>
              </a:tr>
              <a:tr h="450223">
                <a:tc rowSpan="5">
                  <a:txBody>
                    <a:bodyPr/>
                    <a:lstStyle/>
                    <a:p>
                      <a:pPr>
                        <a:lnSpc>
                          <a:spcPct val="107000"/>
                        </a:lnSpc>
                        <a:spcAft>
                          <a:spcPts val="0"/>
                        </a:spcAft>
                      </a:pPr>
                      <a:r>
                        <a:rPr lang="en-GB" sz="1400">
                          <a:effectLst/>
                        </a:rPr>
                        <a:t>The History of Pantomime:</a:t>
                      </a:r>
                    </a:p>
                    <a:p>
                      <a:pPr>
                        <a:lnSpc>
                          <a:spcPct val="107000"/>
                        </a:lnSpc>
                        <a:spcAft>
                          <a:spcPts val="0"/>
                        </a:spcAft>
                      </a:pPr>
                      <a:r>
                        <a:rPr lang="en-GB" sz="1400">
                          <a:effectLst/>
                        </a:rPr>
                        <a:t>Pantomime is often believed to something quintessentially British but it actually originates from Italy! Commedia dell’arte is a style of Italian street theatre that originated in the 16th Century. This style was famous for its use of stock characters, comedy and use of exaggeration as was a significant influence on the pantomimes that we know and love today.  Pantomimes are mostly performed at Christmas time and are usually based on fairy tales and nursery stories.</a:t>
                      </a:r>
                    </a:p>
                    <a:p>
                      <a:pPr>
                        <a:lnSpc>
                          <a:spcPct val="107000"/>
                        </a:lnSpc>
                        <a:spcAft>
                          <a:spcPts val="0"/>
                        </a:spcAft>
                      </a:pPr>
                      <a:r>
                        <a:rPr lang="en-GB" sz="1400">
                          <a:effectLst/>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48330" marR="48330" marT="0" marB="0"/>
                </a:tc>
                <a:tc>
                  <a:txBody>
                    <a:bodyPr/>
                    <a:lstStyle/>
                    <a:p>
                      <a:pPr>
                        <a:lnSpc>
                          <a:spcPct val="107000"/>
                        </a:lnSpc>
                        <a:spcAft>
                          <a:spcPts val="0"/>
                        </a:spcAft>
                      </a:pPr>
                      <a:r>
                        <a:rPr lang="en-GB" sz="1400">
                          <a:effectLst/>
                        </a:rPr>
                        <a:t>Exaggeration</a:t>
                      </a:r>
                    </a:p>
                    <a:p>
                      <a:pPr>
                        <a:lnSpc>
                          <a:spcPct val="107000"/>
                        </a:lnSpc>
                        <a:spcAft>
                          <a:spcPts val="0"/>
                        </a:spcAft>
                      </a:pPr>
                      <a:r>
                        <a:rPr lang="en-GB" sz="1400">
                          <a:effectLst/>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48330" marR="48330" marT="0" marB="0"/>
                </a:tc>
                <a:tc>
                  <a:txBody>
                    <a:bodyPr/>
                    <a:lstStyle/>
                    <a:p>
                      <a:pPr>
                        <a:lnSpc>
                          <a:spcPct val="107000"/>
                        </a:lnSpc>
                        <a:spcAft>
                          <a:spcPts val="0"/>
                        </a:spcAft>
                      </a:pPr>
                      <a:r>
                        <a:rPr lang="en-GB" sz="1400">
                          <a:effectLst/>
                        </a:rPr>
                        <a:t>Exaggeration means making an action or gesture even bigger than it is in real life.</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48330" marR="48330" marT="0" marB="0"/>
                </a:tc>
                <a:extLst>
                  <a:ext uri="{0D108BD9-81ED-4DB2-BD59-A6C34878D82A}">
                    <a16:rowId xmlns:a16="http://schemas.microsoft.com/office/drawing/2014/main" val="180002522"/>
                  </a:ext>
                </a:extLst>
              </a:tr>
              <a:tr h="575763">
                <a:tc vMerge="1">
                  <a:txBody>
                    <a:bodyPr/>
                    <a:lstStyle/>
                    <a:p>
                      <a:endParaRPr lang="en-GB"/>
                    </a:p>
                  </a:txBody>
                  <a:tcPr/>
                </a:tc>
                <a:tc>
                  <a:txBody>
                    <a:bodyPr/>
                    <a:lstStyle/>
                    <a:p>
                      <a:pPr>
                        <a:lnSpc>
                          <a:spcPct val="107000"/>
                        </a:lnSpc>
                        <a:spcAft>
                          <a:spcPts val="0"/>
                        </a:spcAft>
                      </a:pPr>
                      <a:r>
                        <a:rPr lang="en-GB" sz="1400">
                          <a:effectLst/>
                        </a:rPr>
                        <a:t>Comedy</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48330" marR="48330" marT="0" marB="0"/>
                </a:tc>
                <a:tc>
                  <a:txBody>
                    <a:bodyPr/>
                    <a:lstStyle/>
                    <a:p>
                      <a:pPr>
                        <a:lnSpc>
                          <a:spcPct val="107000"/>
                        </a:lnSpc>
                        <a:spcAft>
                          <a:spcPts val="0"/>
                        </a:spcAft>
                      </a:pPr>
                      <a:r>
                        <a:rPr lang="en-GB" sz="1400">
                          <a:effectLst/>
                        </a:rPr>
                        <a:t>Comedy is a genre of Drama consisting of verbal jokes and sometimes physical slapstick comedy intended to make the audience laugh.</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48330" marR="48330" marT="0" marB="0"/>
                </a:tc>
                <a:extLst>
                  <a:ext uri="{0D108BD9-81ED-4DB2-BD59-A6C34878D82A}">
                    <a16:rowId xmlns:a16="http://schemas.microsoft.com/office/drawing/2014/main" val="4257161774"/>
                  </a:ext>
                </a:extLst>
              </a:tr>
              <a:tr h="450223">
                <a:tc vMerge="1">
                  <a:txBody>
                    <a:bodyPr/>
                    <a:lstStyle/>
                    <a:p>
                      <a:endParaRPr lang="en-GB"/>
                    </a:p>
                  </a:txBody>
                  <a:tcPr/>
                </a:tc>
                <a:tc>
                  <a:txBody>
                    <a:bodyPr/>
                    <a:lstStyle/>
                    <a:p>
                      <a:pPr>
                        <a:lnSpc>
                          <a:spcPct val="107000"/>
                        </a:lnSpc>
                        <a:spcAft>
                          <a:spcPts val="0"/>
                        </a:spcAft>
                      </a:pPr>
                      <a:r>
                        <a:rPr lang="en-GB" sz="1400">
                          <a:effectLst/>
                        </a:rPr>
                        <a:t>Singing and Dancing </a:t>
                      </a:r>
                    </a:p>
                    <a:p>
                      <a:pPr>
                        <a:lnSpc>
                          <a:spcPct val="107000"/>
                        </a:lnSpc>
                        <a:spcAft>
                          <a:spcPts val="0"/>
                        </a:spcAft>
                      </a:pPr>
                      <a:r>
                        <a:rPr lang="en-GB" sz="1400">
                          <a:effectLst/>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48330" marR="48330" marT="0" marB="0"/>
                </a:tc>
                <a:tc>
                  <a:txBody>
                    <a:bodyPr/>
                    <a:lstStyle/>
                    <a:p>
                      <a:pPr>
                        <a:lnSpc>
                          <a:spcPct val="107000"/>
                        </a:lnSpc>
                        <a:spcAft>
                          <a:spcPts val="0"/>
                        </a:spcAft>
                      </a:pPr>
                      <a:r>
                        <a:rPr lang="en-GB" sz="1400">
                          <a:effectLst/>
                        </a:rPr>
                        <a:t>Familiar songs that the audience will recognise are often used to encourage them to sing along.</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48330" marR="48330" marT="0" marB="0"/>
                </a:tc>
                <a:extLst>
                  <a:ext uri="{0D108BD9-81ED-4DB2-BD59-A6C34878D82A}">
                    <a16:rowId xmlns:a16="http://schemas.microsoft.com/office/drawing/2014/main" val="3487083553"/>
                  </a:ext>
                </a:extLst>
              </a:tr>
              <a:tr h="477001">
                <a:tc vMerge="1">
                  <a:txBody>
                    <a:bodyPr/>
                    <a:lstStyle/>
                    <a:p>
                      <a:endParaRPr lang="en-GB"/>
                    </a:p>
                  </a:txBody>
                  <a:tcPr/>
                </a:tc>
                <a:tc>
                  <a:txBody>
                    <a:bodyPr/>
                    <a:lstStyle/>
                    <a:p>
                      <a:pPr>
                        <a:lnSpc>
                          <a:spcPct val="107000"/>
                        </a:lnSpc>
                        <a:spcAft>
                          <a:spcPts val="0"/>
                        </a:spcAft>
                      </a:pPr>
                      <a:r>
                        <a:rPr lang="en-GB" sz="1400">
                          <a:effectLst/>
                        </a:rPr>
                        <a:t>Direct Address</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48330" marR="48330" marT="0" marB="0"/>
                </a:tc>
                <a:tc>
                  <a:txBody>
                    <a:bodyPr/>
                    <a:lstStyle/>
                    <a:p>
                      <a:pPr>
                        <a:lnSpc>
                          <a:spcPct val="107000"/>
                        </a:lnSpc>
                        <a:spcAft>
                          <a:spcPts val="0"/>
                        </a:spcAft>
                      </a:pPr>
                      <a:r>
                        <a:rPr lang="en-GB" sz="1400">
                          <a:effectLst/>
                        </a:rPr>
                        <a:t> This is where the characters speak to the audience.</a:t>
                      </a:r>
                    </a:p>
                    <a:p>
                      <a:pPr>
                        <a:lnSpc>
                          <a:spcPct val="107000"/>
                        </a:lnSpc>
                        <a:spcAft>
                          <a:spcPts val="0"/>
                        </a:spcAft>
                      </a:pPr>
                      <a:r>
                        <a:rPr lang="en-GB" sz="1400">
                          <a:effectLst/>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48330" marR="48330" marT="0" marB="0"/>
                </a:tc>
                <a:extLst>
                  <a:ext uri="{0D108BD9-81ED-4DB2-BD59-A6C34878D82A}">
                    <a16:rowId xmlns:a16="http://schemas.microsoft.com/office/drawing/2014/main" val="2866922595"/>
                  </a:ext>
                </a:extLst>
              </a:tr>
              <a:tr h="767684">
                <a:tc vMerge="1">
                  <a:txBody>
                    <a:bodyPr/>
                    <a:lstStyle/>
                    <a:p>
                      <a:endParaRPr lang="en-GB"/>
                    </a:p>
                  </a:txBody>
                  <a:tcPr/>
                </a:tc>
                <a:tc>
                  <a:txBody>
                    <a:bodyPr/>
                    <a:lstStyle/>
                    <a:p>
                      <a:pPr>
                        <a:lnSpc>
                          <a:spcPct val="107000"/>
                        </a:lnSpc>
                        <a:spcAft>
                          <a:spcPts val="0"/>
                        </a:spcAft>
                      </a:pPr>
                      <a:r>
                        <a:rPr lang="en-GB" sz="1400">
                          <a:effectLst/>
                        </a:rPr>
                        <a:t>Audience Participation</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48330" marR="48330" marT="0" marB="0"/>
                </a:tc>
                <a:tc>
                  <a:txBody>
                    <a:bodyPr/>
                    <a:lstStyle/>
                    <a:p>
                      <a:pPr>
                        <a:lnSpc>
                          <a:spcPct val="107000"/>
                        </a:lnSpc>
                        <a:spcAft>
                          <a:spcPts val="0"/>
                        </a:spcAft>
                      </a:pPr>
                      <a:r>
                        <a:rPr lang="en-GB" sz="1400">
                          <a:effectLst/>
                        </a:rPr>
                        <a:t>The actors encourage the audience to participate in the performance often by booing, cheering or repeating lines back to them. For example, ‘It’s behind you!’.</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48330" marR="48330" marT="0" marB="0"/>
                </a:tc>
                <a:extLst>
                  <a:ext uri="{0D108BD9-81ED-4DB2-BD59-A6C34878D82A}">
                    <a16:rowId xmlns:a16="http://schemas.microsoft.com/office/drawing/2014/main" val="2698266612"/>
                  </a:ext>
                </a:extLst>
              </a:tr>
              <a:tr h="477001">
                <a:tc rowSpan="5">
                  <a:txBody>
                    <a:bodyPr/>
                    <a:lstStyle/>
                    <a:p>
                      <a:pPr>
                        <a:lnSpc>
                          <a:spcPct val="107000"/>
                        </a:lnSpc>
                        <a:spcAft>
                          <a:spcPts val="0"/>
                        </a:spcAft>
                      </a:pPr>
                      <a:r>
                        <a:rPr lang="en-GB" sz="1400">
                          <a:effectLst/>
                        </a:rPr>
                        <a:t>Stock Characters:</a:t>
                      </a:r>
                    </a:p>
                    <a:p>
                      <a:pPr>
                        <a:lnSpc>
                          <a:spcPct val="107000"/>
                        </a:lnSpc>
                        <a:spcAft>
                          <a:spcPts val="0"/>
                        </a:spcAft>
                      </a:pPr>
                      <a:r>
                        <a:rPr lang="en-GB" sz="1400">
                          <a:effectLst/>
                        </a:rPr>
                        <a:t>Stock characters are characters that are specific to a particular style of theatre. In Pantomime these include; the Evil Villain, the Damsel in Distress, the Hero, the Principle Boy (a male character played by a female. This is often the Prince or the Protagonist (main character) -for example, Aladdin is often played by a female actor), and the Pantomime Dame (a female character played by a male. This is often a mother, Evil stepmother, stepsister or fairy).</a:t>
                      </a:r>
                    </a:p>
                    <a:p>
                      <a:pPr>
                        <a:lnSpc>
                          <a:spcPct val="107000"/>
                        </a:lnSpc>
                        <a:spcAft>
                          <a:spcPts val="0"/>
                        </a:spcAft>
                      </a:pPr>
                      <a:r>
                        <a:rPr lang="en-GB" sz="1400">
                          <a:effectLst/>
                        </a:rPr>
                        <a:t> </a:t>
                      </a:r>
                    </a:p>
                    <a:p>
                      <a:pPr>
                        <a:lnSpc>
                          <a:spcPct val="107000"/>
                        </a:lnSpc>
                        <a:spcAft>
                          <a:spcPts val="0"/>
                        </a:spcAft>
                      </a:pPr>
                      <a:r>
                        <a:rPr lang="en-GB" sz="1400">
                          <a:effectLst/>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48330" marR="48330" marT="0" marB="0"/>
                </a:tc>
                <a:tc>
                  <a:txBody>
                    <a:bodyPr/>
                    <a:lstStyle/>
                    <a:p>
                      <a:pPr>
                        <a:lnSpc>
                          <a:spcPct val="107000"/>
                        </a:lnSpc>
                        <a:spcAft>
                          <a:spcPts val="0"/>
                        </a:spcAft>
                      </a:pPr>
                      <a:r>
                        <a:rPr lang="en-GB" sz="1400">
                          <a:effectLst/>
                        </a:rPr>
                        <a:t>Special Effects</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48330" marR="48330" marT="0" marB="0"/>
                </a:tc>
                <a:tc>
                  <a:txBody>
                    <a:bodyPr/>
                    <a:lstStyle/>
                    <a:p>
                      <a:pPr>
                        <a:lnSpc>
                          <a:spcPct val="107000"/>
                        </a:lnSpc>
                        <a:spcAft>
                          <a:spcPts val="0"/>
                        </a:spcAft>
                      </a:pPr>
                      <a:r>
                        <a:rPr lang="en-GB" sz="1400">
                          <a:effectLst/>
                        </a:rPr>
                        <a:t>For example, confetti, smoke, crashes and flashes of light.</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48330" marR="48330" marT="0" marB="0"/>
                </a:tc>
                <a:extLst>
                  <a:ext uri="{0D108BD9-81ED-4DB2-BD59-A6C34878D82A}">
                    <a16:rowId xmlns:a16="http://schemas.microsoft.com/office/drawing/2014/main" val="200225933"/>
                  </a:ext>
                </a:extLst>
              </a:tr>
              <a:tr h="450223">
                <a:tc vMerge="1">
                  <a:txBody>
                    <a:bodyPr/>
                    <a:lstStyle/>
                    <a:p>
                      <a:endParaRPr lang="en-GB"/>
                    </a:p>
                  </a:txBody>
                  <a:tcPr/>
                </a:tc>
                <a:tc>
                  <a:txBody>
                    <a:bodyPr/>
                    <a:lstStyle/>
                    <a:p>
                      <a:pPr>
                        <a:lnSpc>
                          <a:spcPct val="107000"/>
                        </a:lnSpc>
                        <a:spcAft>
                          <a:spcPts val="0"/>
                        </a:spcAft>
                      </a:pPr>
                      <a:r>
                        <a:rPr lang="en-GB" sz="1400">
                          <a:effectLst/>
                        </a:rPr>
                        <a:t>Costume</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48330" marR="48330" marT="0" marB="0"/>
                </a:tc>
                <a:tc>
                  <a:txBody>
                    <a:bodyPr/>
                    <a:lstStyle/>
                    <a:p>
                      <a:pPr>
                        <a:lnSpc>
                          <a:spcPct val="107000"/>
                        </a:lnSpc>
                        <a:spcAft>
                          <a:spcPts val="0"/>
                        </a:spcAft>
                      </a:pPr>
                      <a:r>
                        <a:rPr lang="en-GB" sz="1400">
                          <a:effectLst/>
                        </a:rPr>
                        <a:t>Lavish costumes in bright colours</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48330" marR="48330" marT="0" marB="0"/>
                </a:tc>
                <a:extLst>
                  <a:ext uri="{0D108BD9-81ED-4DB2-BD59-A6C34878D82A}">
                    <a16:rowId xmlns:a16="http://schemas.microsoft.com/office/drawing/2014/main" val="2667433890"/>
                  </a:ext>
                </a:extLst>
              </a:tr>
              <a:tr h="477001">
                <a:tc vMerge="1">
                  <a:txBody>
                    <a:bodyPr/>
                    <a:lstStyle/>
                    <a:p>
                      <a:endParaRPr lang="en-GB"/>
                    </a:p>
                  </a:txBody>
                  <a:tcPr/>
                </a:tc>
                <a:tc>
                  <a:txBody>
                    <a:bodyPr/>
                    <a:lstStyle/>
                    <a:p>
                      <a:pPr>
                        <a:lnSpc>
                          <a:spcPct val="107000"/>
                        </a:lnSpc>
                        <a:spcAft>
                          <a:spcPts val="0"/>
                        </a:spcAft>
                      </a:pPr>
                      <a:r>
                        <a:rPr lang="en-GB" sz="1400">
                          <a:effectLst/>
                        </a:rPr>
                        <a:t>A simple or familiar plot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48330" marR="48330" marT="0" marB="0"/>
                </a:tc>
                <a:tc>
                  <a:txBody>
                    <a:bodyPr/>
                    <a:lstStyle/>
                    <a:p>
                      <a:pPr>
                        <a:lnSpc>
                          <a:spcPct val="107000"/>
                        </a:lnSpc>
                        <a:spcAft>
                          <a:spcPts val="0"/>
                        </a:spcAft>
                      </a:pPr>
                      <a:r>
                        <a:rPr lang="en-GB" sz="1400">
                          <a:effectLst/>
                        </a:rPr>
                        <a:t>These often involve a Princess or Damsel in Distress having to be rescued from an Evil Queen or Villain.</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48330" marR="48330" marT="0" marB="0"/>
                </a:tc>
                <a:extLst>
                  <a:ext uri="{0D108BD9-81ED-4DB2-BD59-A6C34878D82A}">
                    <a16:rowId xmlns:a16="http://schemas.microsoft.com/office/drawing/2014/main" val="1501994153"/>
                  </a:ext>
                </a:extLst>
              </a:tr>
              <a:tr h="575763">
                <a:tc vMerge="1">
                  <a:txBody>
                    <a:bodyPr/>
                    <a:lstStyle/>
                    <a:p>
                      <a:endParaRPr lang="en-GB"/>
                    </a:p>
                  </a:txBody>
                  <a:tcPr/>
                </a:tc>
                <a:tc>
                  <a:txBody>
                    <a:bodyPr/>
                    <a:lstStyle/>
                    <a:p>
                      <a:pPr>
                        <a:lnSpc>
                          <a:spcPct val="107000"/>
                        </a:lnSpc>
                        <a:spcAft>
                          <a:spcPts val="0"/>
                        </a:spcAft>
                      </a:pPr>
                      <a:r>
                        <a:rPr lang="en-GB" sz="1400">
                          <a:effectLst/>
                        </a:rPr>
                        <a:t> Specific entrances and exits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48330" marR="48330" marT="0" marB="0"/>
                </a:tc>
                <a:tc>
                  <a:txBody>
                    <a:bodyPr/>
                    <a:lstStyle/>
                    <a:p>
                      <a:pPr>
                        <a:lnSpc>
                          <a:spcPct val="107000"/>
                        </a:lnSpc>
                        <a:spcAft>
                          <a:spcPts val="0"/>
                        </a:spcAft>
                      </a:pPr>
                      <a:r>
                        <a:rPr lang="en-GB" sz="1400">
                          <a:effectLst/>
                        </a:rPr>
                        <a:t>For example, the evil characters will always use stage left because left is traditionally associated with the devil.</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48330" marR="48330" marT="0" marB="0"/>
                </a:tc>
                <a:extLst>
                  <a:ext uri="{0D108BD9-81ED-4DB2-BD59-A6C34878D82A}">
                    <a16:rowId xmlns:a16="http://schemas.microsoft.com/office/drawing/2014/main" val="1081301358"/>
                  </a:ext>
                </a:extLst>
              </a:tr>
              <a:tr h="706907">
                <a:tc vMerge="1">
                  <a:txBody>
                    <a:bodyPr/>
                    <a:lstStyle/>
                    <a:p>
                      <a:endParaRPr lang="en-GB"/>
                    </a:p>
                  </a:txBody>
                  <a:tcPr/>
                </a:tc>
                <a:tc>
                  <a:txBody>
                    <a:bodyPr/>
                    <a:lstStyle/>
                    <a:p>
                      <a:pPr>
                        <a:lnSpc>
                          <a:spcPct val="107000"/>
                        </a:lnSpc>
                        <a:spcAft>
                          <a:spcPts val="0"/>
                        </a:spcAft>
                      </a:pPr>
                      <a:r>
                        <a:rPr lang="en-GB" sz="1400">
                          <a:effectLst/>
                        </a:rPr>
                        <a:t>Projection</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48330" marR="48330" marT="0" marB="0"/>
                </a:tc>
                <a:tc>
                  <a:txBody>
                    <a:bodyPr/>
                    <a:lstStyle/>
                    <a:p>
                      <a:pPr>
                        <a:lnSpc>
                          <a:spcPct val="107000"/>
                        </a:lnSpc>
                        <a:spcAft>
                          <a:spcPts val="0"/>
                        </a:spcAft>
                      </a:pPr>
                      <a:r>
                        <a:rPr lang="en-GB" sz="1400" dirty="0">
                          <a:effectLst/>
                        </a:rPr>
                        <a:t>The strength of speaking or singing whereby the voice is used powerfully and clearly.</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8330" marR="48330" marT="0" marB="0"/>
                </a:tc>
                <a:extLst>
                  <a:ext uri="{0D108BD9-81ED-4DB2-BD59-A6C34878D82A}">
                    <a16:rowId xmlns:a16="http://schemas.microsoft.com/office/drawing/2014/main" val="4205408454"/>
                  </a:ext>
                </a:extLst>
              </a:tr>
            </a:tbl>
          </a:graphicData>
        </a:graphic>
      </p:graphicFrame>
    </p:spTree>
    <p:extLst>
      <p:ext uri="{BB962C8B-B14F-4D97-AF65-F5344CB8AC3E}">
        <p14:creationId xmlns:p14="http://schemas.microsoft.com/office/powerpoint/2010/main" val="34903555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nvPr>
        </p:nvGraphicFramePr>
        <p:xfrm>
          <a:off x="0" y="1"/>
          <a:ext cx="12192000" cy="6859348"/>
        </p:xfrm>
        <a:graphic>
          <a:graphicData uri="http://schemas.openxmlformats.org/drawingml/2006/table">
            <a:tbl>
              <a:tblPr firstRow="1" bandRow="1">
                <a:tableStyleId>{5C22544A-7EE6-4342-B048-85BDC9FD1C3A}</a:tableStyleId>
              </a:tblPr>
              <a:tblGrid>
                <a:gridCol w="2442411">
                  <a:extLst>
                    <a:ext uri="{9D8B030D-6E8A-4147-A177-3AD203B41FA5}">
                      <a16:colId xmlns:a16="http://schemas.microsoft.com/office/drawing/2014/main" val="1435947075"/>
                    </a:ext>
                  </a:extLst>
                </a:gridCol>
                <a:gridCol w="4219646">
                  <a:extLst>
                    <a:ext uri="{9D8B030D-6E8A-4147-A177-3AD203B41FA5}">
                      <a16:colId xmlns:a16="http://schemas.microsoft.com/office/drawing/2014/main" val="3169240771"/>
                    </a:ext>
                  </a:extLst>
                </a:gridCol>
                <a:gridCol w="5529943">
                  <a:extLst>
                    <a:ext uri="{9D8B030D-6E8A-4147-A177-3AD203B41FA5}">
                      <a16:colId xmlns:a16="http://schemas.microsoft.com/office/drawing/2014/main" val="1332567638"/>
                    </a:ext>
                  </a:extLst>
                </a:gridCol>
              </a:tblGrid>
              <a:tr h="303450">
                <a:tc gridSpan="2">
                  <a:txBody>
                    <a:bodyPr/>
                    <a:lstStyle/>
                    <a:p>
                      <a:pPr algn="ctr"/>
                      <a:r>
                        <a:rPr lang="en-GB" sz="1400" b="0" dirty="0" smtClean="0">
                          <a:solidFill>
                            <a:schemeClr val="tx1"/>
                          </a:solidFill>
                        </a:rPr>
                        <a:t>Y7 Drama – Beowulf  – HT3 – Knowledge Organiser</a:t>
                      </a:r>
                      <a:endParaRPr lang="en-GB" sz="14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endParaRPr lang="en-GB"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3">
                  <a:txBody>
                    <a:bodyPr/>
                    <a:lstStyle/>
                    <a:p>
                      <a:r>
                        <a:rPr lang="en-GB" sz="1000" b="1" u="sng" dirty="0" smtClean="0">
                          <a:solidFill>
                            <a:schemeClr val="tx1"/>
                          </a:solidFill>
                          <a:latin typeface="+mn-lt"/>
                        </a:rPr>
                        <a:t>Beowulf</a:t>
                      </a:r>
                      <a:r>
                        <a:rPr lang="en-GB" sz="1000" b="1" u="sng" baseline="0" dirty="0" smtClean="0">
                          <a:solidFill>
                            <a:schemeClr val="tx1"/>
                          </a:solidFill>
                          <a:latin typeface="+mn-lt"/>
                        </a:rPr>
                        <a:t> Plot:</a:t>
                      </a:r>
                    </a:p>
                    <a:p>
                      <a:pPr>
                        <a:lnSpc>
                          <a:spcPct val="107000"/>
                        </a:lnSpc>
                        <a:spcAft>
                          <a:spcPts val="800"/>
                        </a:spcAft>
                      </a:pPr>
                      <a:r>
                        <a:rPr lang="en-GB" sz="1000" b="0" dirty="0" smtClean="0">
                          <a:solidFill>
                            <a:schemeClr val="tx1"/>
                          </a:solidFill>
                          <a:effectLst/>
                          <a:latin typeface="+mn-lt"/>
                          <a:ea typeface="Calibri" panose="020F0502020204030204" pitchFamily="34" charset="0"/>
                          <a:cs typeface="Calibri" panose="020F0502020204030204" pitchFamily="34" charset="0"/>
                        </a:rPr>
                        <a:t>Beowulf, the narrator of his own story, goes back to a time long ago, before he was king, when he set  out on a journey to the Northlands to help a people he had heard were in grave trouble. He and his band of warriors arrive in the land of the Danes, ruled over by King Hrothgar. First met with suspicion, they are finally welcomed into </a:t>
                      </a:r>
                      <a:r>
                        <a:rPr lang="en-GB" sz="1000" b="0" dirty="0" err="1" smtClean="0">
                          <a:solidFill>
                            <a:schemeClr val="tx1"/>
                          </a:solidFill>
                          <a:effectLst/>
                          <a:latin typeface="+mn-lt"/>
                          <a:ea typeface="Calibri" panose="020F0502020204030204" pitchFamily="34" charset="0"/>
                          <a:cs typeface="Calibri" panose="020F0502020204030204" pitchFamily="34" charset="0"/>
                        </a:rPr>
                        <a:t>Heorot</a:t>
                      </a:r>
                      <a:r>
                        <a:rPr lang="en-GB" sz="1000" b="0" dirty="0" smtClean="0">
                          <a:solidFill>
                            <a:schemeClr val="tx1"/>
                          </a:solidFill>
                          <a:effectLst/>
                          <a:latin typeface="+mn-lt"/>
                          <a:ea typeface="Calibri" panose="020F0502020204030204" pitchFamily="34" charset="0"/>
                          <a:cs typeface="Calibri" panose="020F0502020204030204" pitchFamily="34" charset="0"/>
                        </a:rPr>
                        <a:t>; a great hall which has been built, according to tradition, to house the treasures from the Danes’ victories and celebrate the heroism of Hrothgar’s warriors. However, for twelve years </a:t>
                      </a:r>
                      <a:r>
                        <a:rPr lang="en-GB" sz="1000" b="0" dirty="0" err="1" smtClean="0">
                          <a:solidFill>
                            <a:schemeClr val="tx1"/>
                          </a:solidFill>
                          <a:effectLst/>
                          <a:latin typeface="+mn-lt"/>
                          <a:ea typeface="Calibri" panose="020F0502020204030204" pitchFamily="34" charset="0"/>
                          <a:cs typeface="Calibri" panose="020F0502020204030204" pitchFamily="34" charset="0"/>
                        </a:rPr>
                        <a:t>Heorot</a:t>
                      </a:r>
                      <a:r>
                        <a:rPr lang="en-GB" sz="1000" b="0" dirty="0" smtClean="0">
                          <a:solidFill>
                            <a:schemeClr val="tx1"/>
                          </a:solidFill>
                          <a:effectLst/>
                          <a:latin typeface="+mn-lt"/>
                          <a:ea typeface="Calibri" panose="020F0502020204030204" pitchFamily="34" charset="0"/>
                          <a:cs typeface="Calibri" panose="020F0502020204030204" pitchFamily="34" charset="0"/>
                        </a:rPr>
                        <a:t> has been under siege from a terrifying monster, Grendel. Each night Grendel steals into the great hall and takes someone while they sleep.</a:t>
                      </a:r>
                      <a:endParaRPr lang="en-GB" sz="1000" b="0" dirty="0" smtClean="0">
                        <a:solidFill>
                          <a:schemeClr val="tx1"/>
                        </a:solidFill>
                        <a:effectLst/>
                        <a:latin typeface="+mn-lt"/>
                        <a:ea typeface="Calibri" panose="020F0502020204030204" pitchFamily="34" charset="0"/>
                        <a:cs typeface="Times New Roman" panose="02020603050405020304" pitchFamily="18" charset="0"/>
                      </a:endParaRPr>
                    </a:p>
                    <a:p>
                      <a:pPr>
                        <a:lnSpc>
                          <a:spcPct val="107000"/>
                        </a:lnSpc>
                        <a:spcAft>
                          <a:spcPts val="800"/>
                        </a:spcAft>
                      </a:pPr>
                      <a:r>
                        <a:rPr lang="en-GB" sz="1000" b="0" dirty="0" smtClean="0">
                          <a:solidFill>
                            <a:schemeClr val="tx1"/>
                          </a:solidFill>
                          <a:effectLst/>
                          <a:latin typeface="+mn-lt"/>
                          <a:ea typeface="Calibri" panose="020F0502020204030204" pitchFamily="34" charset="0"/>
                          <a:cs typeface="Calibri" panose="020F0502020204030204" pitchFamily="34" charset="0"/>
                        </a:rPr>
                        <a:t>When Beowulf and his warriors arrive to offer their services to the Danes, they find Hrothgar a shell of a king. </a:t>
                      </a:r>
                      <a:endParaRPr lang="en-GB" sz="1000" b="0" dirty="0" smtClean="0">
                        <a:solidFill>
                          <a:schemeClr val="tx1"/>
                        </a:solidFill>
                        <a:effectLst/>
                        <a:latin typeface="+mn-lt"/>
                        <a:ea typeface="Calibri" panose="020F0502020204030204" pitchFamily="34" charset="0"/>
                        <a:cs typeface="Times New Roman" panose="02020603050405020304" pitchFamily="18" charset="0"/>
                      </a:endParaRPr>
                    </a:p>
                    <a:p>
                      <a:pPr>
                        <a:lnSpc>
                          <a:spcPct val="107000"/>
                        </a:lnSpc>
                        <a:spcAft>
                          <a:spcPts val="800"/>
                        </a:spcAft>
                      </a:pPr>
                      <a:r>
                        <a:rPr lang="en-GB" sz="1000" b="0" dirty="0" smtClean="0">
                          <a:solidFill>
                            <a:schemeClr val="tx1"/>
                          </a:solidFill>
                          <a:effectLst/>
                          <a:latin typeface="+mn-lt"/>
                          <a:ea typeface="Calibri" panose="020F0502020204030204" pitchFamily="34" charset="0"/>
                          <a:cs typeface="Calibri" panose="020F0502020204030204" pitchFamily="34" charset="0"/>
                        </a:rPr>
                        <a:t>Beowulf pledges to help them overcome the despair and fear they feel, and to fight for them to defeat the monster. One of the Danes, </a:t>
                      </a:r>
                      <a:r>
                        <a:rPr lang="en-GB" sz="1000" b="0" dirty="0" err="1" smtClean="0">
                          <a:solidFill>
                            <a:schemeClr val="tx1"/>
                          </a:solidFill>
                          <a:effectLst/>
                          <a:latin typeface="+mn-lt"/>
                          <a:ea typeface="Calibri" panose="020F0502020204030204" pitchFamily="34" charset="0"/>
                          <a:cs typeface="Calibri" panose="020F0502020204030204" pitchFamily="34" charset="0"/>
                        </a:rPr>
                        <a:t>Unferth</a:t>
                      </a:r>
                      <a:r>
                        <a:rPr lang="en-GB" sz="1000" b="0" dirty="0" smtClean="0">
                          <a:solidFill>
                            <a:schemeClr val="tx1"/>
                          </a:solidFill>
                          <a:effectLst/>
                          <a:latin typeface="+mn-lt"/>
                          <a:ea typeface="Calibri" panose="020F0502020204030204" pitchFamily="34" charset="0"/>
                          <a:cs typeface="Calibri" panose="020F0502020204030204" pitchFamily="34" charset="0"/>
                        </a:rPr>
                        <a:t>, casts doubt on whether Beowulf can do it. She has heard the tales of his heroism, but doesn’t believe he will save them. She questions why would he succeed, when their finest warriors have failed? Beowulf listens to what </a:t>
                      </a:r>
                      <a:r>
                        <a:rPr lang="en-GB" sz="1000" b="0" dirty="0" err="1" smtClean="0">
                          <a:solidFill>
                            <a:schemeClr val="tx1"/>
                          </a:solidFill>
                          <a:effectLst/>
                          <a:latin typeface="+mn-lt"/>
                          <a:ea typeface="Calibri" panose="020F0502020204030204" pitchFamily="34" charset="0"/>
                          <a:cs typeface="Calibri" panose="020F0502020204030204" pitchFamily="34" charset="0"/>
                        </a:rPr>
                        <a:t>Unferth</a:t>
                      </a:r>
                      <a:r>
                        <a:rPr lang="en-GB" sz="1000" b="0" dirty="0" smtClean="0">
                          <a:solidFill>
                            <a:schemeClr val="tx1"/>
                          </a:solidFill>
                          <a:effectLst/>
                          <a:latin typeface="+mn-lt"/>
                          <a:ea typeface="Calibri" panose="020F0502020204030204" pitchFamily="34" charset="0"/>
                          <a:cs typeface="Calibri" panose="020F0502020204030204" pitchFamily="34" charset="0"/>
                        </a:rPr>
                        <a:t> has to say and asks for one night to prove himself. </a:t>
                      </a:r>
                      <a:endParaRPr lang="en-GB" sz="1000" b="0" dirty="0" smtClean="0">
                        <a:solidFill>
                          <a:schemeClr val="tx1"/>
                        </a:solidFill>
                        <a:effectLst/>
                        <a:latin typeface="+mn-lt"/>
                        <a:ea typeface="Calibri" panose="020F0502020204030204" pitchFamily="34" charset="0"/>
                        <a:cs typeface="Times New Roman" panose="02020603050405020304" pitchFamily="18" charset="0"/>
                      </a:endParaRPr>
                    </a:p>
                    <a:p>
                      <a:pPr>
                        <a:lnSpc>
                          <a:spcPct val="107000"/>
                        </a:lnSpc>
                        <a:spcAft>
                          <a:spcPts val="800"/>
                        </a:spcAft>
                      </a:pPr>
                      <a:r>
                        <a:rPr lang="en-GB" sz="1000" b="0" dirty="0" smtClean="0">
                          <a:solidFill>
                            <a:schemeClr val="tx1"/>
                          </a:solidFill>
                          <a:effectLst/>
                          <a:latin typeface="+mn-lt"/>
                          <a:ea typeface="Calibri" panose="020F0502020204030204" pitchFamily="34" charset="0"/>
                          <a:cs typeface="Calibri" panose="020F0502020204030204" pitchFamily="34" charset="0"/>
                        </a:rPr>
                        <a:t>When night comes, Grendel arrives at the great hall. Beowulf is terrified as he witnesses the full horror of the monster devouring two sleeping warriors. Drawing on all his strength, Beowulf attacks Grendel and they become locked in battle. The monster has him in a terrifying grip and Beowulf feels himself coming close to death when </a:t>
                      </a:r>
                      <a:r>
                        <a:rPr lang="en-GB" sz="1000" b="0" dirty="0" err="1" smtClean="0">
                          <a:solidFill>
                            <a:schemeClr val="tx1"/>
                          </a:solidFill>
                          <a:effectLst/>
                          <a:latin typeface="+mn-lt"/>
                          <a:ea typeface="Calibri" panose="020F0502020204030204" pitchFamily="34" charset="0"/>
                          <a:cs typeface="Calibri" panose="020F0502020204030204" pitchFamily="34" charset="0"/>
                        </a:rPr>
                        <a:t>Unferth</a:t>
                      </a:r>
                      <a:r>
                        <a:rPr lang="en-GB" sz="1000" b="0" dirty="0" smtClean="0">
                          <a:solidFill>
                            <a:schemeClr val="tx1"/>
                          </a:solidFill>
                          <a:effectLst/>
                          <a:latin typeface="+mn-lt"/>
                          <a:ea typeface="Calibri" panose="020F0502020204030204" pitchFamily="34" charset="0"/>
                          <a:cs typeface="Calibri" panose="020F0502020204030204" pitchFamily="34" charset="0"/>
                        </a:rPr>
                        <a:t> comes to his aide, and Grendel, turning attention onto her, loosens its hold on Beowulf. </a:t>
                      </a:r>
                      <a:endParaRPr lang="en-GB" sz="1000" b="0" dirty="0" smtClean="0">
                        <a:solidFill>
                          <a:schemeClr val="tx1"/>
                        </a:solidFill>
                        <a:effectLst/>
                        <a:latin typeface="+mn-lt"/>
                        <a:ea typeface="Calibri" panose="020F0502020204030204" pitchFamily="34" charset="0"/>
                        <a:cs typeface="Times New Roman" panose="02020603050405020304" pitchFamily="18" charset="0"/>
                      </a:endParaRPr>
                    </a:p>
                    <a:p>
                      <a:pPr>
                        <a:lnSpc>
                          <a:spcPct val="107000"/>
                        </a:lnSpc>
                        <a:spcAft>
                          <a:spcPts val="800"/>
                        </a:spcAft>
                      </a:pPr>
                      <a:r>
                        <a:rPr lang="en-GB" sz="1000" b="0" dirty="0" smtClean="0">
                          <a:solidFill>
                            <a:schemeClr val="tx1"/>
                          </a:solidFill>
                          <a:effectLst/>
                          <a:latin typeface="+mn-lt"/>
                          <a:ea typeface="Calibri" panose="020F0502020204030204" pitchFamily="34" charset="0"/>
                          <a:cs typeface="Calibri" panose="020F0502020204030204" pitchFamily="34" charset="0"/>
                        </a:rPr>
                        <a:t>Taking his chance, Beowulf rips the monster’s arm out of its socket and Grendel runs from </a:t>
                      </a:r>
                      <a:r>
                        <a:rPr lang="en-GB" sz="1000" b="0" dirty="0" err="1" smtClean="0">
                          <a:solidFill>
                            <a:schemeClr val="tx1"/>
                          </a:solidFill>
                          <a:effectLst/>
                          <a:latin typeface="+mn-lt"/>
                          <a:ea typeface="Calibri" panose="020F0502020204030204" pitchFamily="34" charset="0"/>
                          <a:cs typeface="Calibri" panose="020F0502020204030204" pitchFamily="34" charset="0"/>
                        </a:rPr>
                        <a:t>Heorot</a:t>
                      </a:r>
                      <a:r>
                        <a:rPr lang="en-GB" sz="1000" b="0" dirty="0" smtClean="0">
                          <a:solidFill>
                            <a:schemeClr val="tx1"/>
                          </a:solidFill>
                          <a:effectLst/>
                          <a:latin typeface="+mn-lt"/>
                          <a:ea typeface="Calibri" panose="020F0502020204030204" pitchFamily="34" charset="0"/>
                          <a:cs typeface="Calibri" panose="020F0502020204030204" pitchFamily="34" charset="0"/>
                        </a:rPr>
                        <a:t> in agony, towards the swamp that is its home, carrying </a:t>
                      </a:r>
                      <a:r>
                        <a:rPr lang="en-GB" sz="1000" b="0" dirty="0" err="1" smtClean="0">
                          <a:solidFill>
                            <a:schemeClr val="tx1"/>
                          </a:solidFill>
                          <a:effectLst/>
                          <a:latin typeface="+mn-lt"/>
                          <a:ea typeface="Calibri" panose="020F0502020204030204" pitchFamily="34" charset="0"/>
                          <a:cs typeface="Calibri" panose="020F0502020204030204" pitchFamily="34" charset="0"/>
                        </a:rPr>
                        <a:t>Unferth</a:t>
                      </a:r>
                      <a:r>
                        <a:rPr lang="en-GB" sz="1000" b="0" dirty="0" smtClean="0">
                          <a:solidFill>
                            <a:schemeClr val="tx1"/>
                          </a:solidFill>
                          <a:effectLst/>
                          <a:latin typeface="+mn-lt"/>
                          <a:ea typeface="Calibri" panose="020F0502020204030204" pitchFamily="34" charset="0"/>
                          <a:cs typeface="Calibri" panose="020F0502020204030204" pitchFamily="34" charset="0"/>
                        </a:rPr>
                        <a:t> with it. Beowulf follows in pursuit. Arriving at the side of a lake, Beowulf finds </a:t>
                      </a:r>
                      <a:r>
                        <a:rPr lang="en-GB" sz="1000" b="0" dirty="0" err="1" smtClean="0">
                          <a:solidFill>
                            <a:schemeClr val="tx1"/>
                          </a:solidFill>
                          <a:effectLst/>
                          <a:latin typeface="+mn-lt"/>
                          <a:ea typeface="Calibri" panose="020F0502020204030204" pitchFamily="34" charset="0"/>
                          <a:cs typeface="Calibri" panose="020F0502020204030204" pitchFamily="34" charset="0"/>
                        </a:rPr>
                        <a:t>Unferth</a:t>
                      </a:r>
                      <a:r>
                        <a:rPr lang="en-GB" sz="1000" b="0" dirty="0" smtClean="0">
                          <a:solidFill>
                            <a:schemeClr val="tx1"/>
                          </a:solidFill>
                          <a:effectLst/>
                          <a:latin typeface="+mn-lt"/>
                          <a:ea typeface="Calibri" panose="020F0502020204030204" pitchFamily="34" charset="0"/>
                          <a:cs typeface="Calibri" panose="020F0502020204030204" pitchFamily="34" charset="0"/>
                        </a:rPr>
                        <a:t> dying. </a:t>
                      </a:r>
                      <a:r>
                        <a:rPr lang="en-GB" sz="1000" b="0" dirty="0" err="1" smtClean="0">
                          <a:solidFill>
                            <a:schemeClr val="tx1"/>
                          </a:solidFill>
                          <a:effectLst/>
                          <a:latin typeface="+mn-lt"/>
                          <a:ea typeface="Calibri" panose="020F0502020204030204" pitchFamily="34" charset="0"/>
                          <a:cs typeface="Calibri" panose="020F0502020204030204" pitchFamily="34" charset="0"/>
                        </a:rPr>
                        <a:t>Unferth</a:t>
                      </a:r>
                      <a:r>
                        <a:rPr lang="en-GB" sz="1000" b="0" dirty="0" smtClean="0">
                          <a:solidFill>
                            <a:schemeClr val="tx1"/>
                          </a:solidFill>
                          <a:effectLst/>
                          <a:latin typeface="+mn-lt"/>
                          <a:ea typeface="Calibri" panose="020F0502020204030204" pitchFamily="34" charset="0"/>
                          <a:cs typeface="Calibri" panose="020F0502020204030204" pitchFamily="34" charset="0"/>
                        </a:rPr>
                        <a:t> gives Beowulf the dagger she dreamt would kill Grendel. He takes it and dives into the lake to find the monster. </a:t>
                      </a:r>
                      <a:endParaRPr lang="en-GB" sz="1000" b="0" dirty="0" smtClean="0">
                        <a:solidFill>
                          <a:schemeClr val="tx1"/>
                        </a:solidFill>
                        <a:effectLst/>
                        <a:latin typeface="+mn-lt"/>
                        <a:ea typeface="Calibri" panose="020F0502020204030204" pitchFamily="34" charset="0"/>
                        <a:cs typeface="Times New Roman" panose="02020603050405020304" pitchFamily="18" charset="0"/>
                      </a:endParaRPr>
                    </a:p>
                    <a:p>
                      <a:pPr>
                        <a:lnSpc>
                          <a:spcPct val="107000"/>
                        </a:lnSpc>
                        <a:spcAft>
                          <a:spcPts val="800"/>
                        </a:spcAft>
                      </a:pPr>
                      <a:r>
                        <a:rPr lang="en-GB" sz="1000" b="0" dirty="0" smtClean="0">
                          <a:solidFill>
                            <a:schemeClr val="tx1"/>
                          </a:solidFill>
                          <a:effectLst/>
                          <a:latin typeface="+mn-lt"/>
                          <a:ea typeface="Calibri" panose="020F0502020204030204" pitchFamily="34" charset="0"/>
                          <a:cs typeface="Calibri" panose="020F0502020204030204" pitchFamily="34" charset="0"/>
                        </a:rPr>
                        <a:t>At the bottom of the lake, Beowulf finds Grendel. The monster is in a cave filled with the armour and remains of the Danes it has dragged there. Grendel is still alive, but badly wounded. Beowulf takes out the dagger and plunges it into the monster’s heart. </a:t>
                      </a:r>
                      <a:endParaRPr lang="en-GB" sz="1000" b="0" dirty="0" smtClean="0">
                        <a:solidFill>
                          <a:schemeClr val="tx1"/>
                        </a:solidFill>
                        <a:effectLst/>
                        <a:latin typeface="+mn-lt"/>
                        <a:ea typeface="Calibri" panose="020F0502020204030204" pitchFamily="34" charset="0"/>
                        <a:cs typeface="Times New Roman" panose="02020603050405020304" pitchFamily="18" charset="0"/>
                      </a:endParaRPr>
                    </a:p>
                    <a:p>
                      <a:pPr>
                        <a:lnSpc>
                          <a:spcPct val="107000"/>
                        </a:lnSpc>
                        <a:spcAft>
                          <a:spcPts val="800"/>
                        </a:spcAft>
                      </a:pPr>
                      <a:r>
                        <a:rPr lang="en-GB" sz="1000" b="0" dirty="0" smtClean="0">
                          <a:solidFill>
                            <a:schemeClr val="tx1"/>
                          </a:solidFill>
                          <a:effectLst/>
                          <a:latin typeface="+mn-lt"/>
                          <a:ea typeface="Calibri" panose="020F0502020204030204" pitchFamily="34" charset="0"/>
                          <a:cs typeface="Calibri" panose="020F0502020204030204" pitchFamily="34" charset="0"/>
                        </a:rPr>
                        <a:t>At this moment, a figure appears; it is Grendel’s mother. The monster’s mother speaks to Beowulf, offering a pact that would end the violence. In that moment Beowulf has a choice to make: to finish the cycle of violence with Grendel’s death and make peace, or to carry through and destroy the monster’s mother as well. Beowulf acts decisively, as a warrior hero, and kills the monster’s mother with one blow.</a:t>
                      </a:r>
                      <a:endParaRPr lang="en-GB" sz="1000" b="0" dirty="0" smtClean="0">
                        <a:solidFill>
                          <a:schemeClr val="tx1"/>
                        </a:solidFill>
                        <a:effectLst/>
                        <a:latin typeface="+mn-lt"/>
                        <a:ea typeface="Calibri" panose="020F0502020204030204" pitchFamily="34" charset="0"/>
                        <a:cs typeface="Times New Roman" panose="02020603050405020304" pitchFamily="18" charset="0"/>
                      </a:endParaRPr>
                    </a:p>
                    <a:p>
                      <a:pPr>
                        <a:lnSpc>
                          <a:spcPct val="107000"/>
                        </a:lnSpc>
                        <a:spcAft>
                          <a:spcPts val="800"/>
                        </a:spcAft>
                      </a:pPr>
                      <a:r>
                        <a:rPr lang="en-GB" sz="1000" b="0" dirty="0" smtClean="0">
                          <a:solidFill>
                            <a:schemeClr val="tx1"/>
                          </a:solidFill>
                          <a:effectLst/>
                          <a:latin typeface="+mn-lt"/>
                          <a:ea typeface="Calibri" panose="020F0502020204030204" pitchFamily="34" charset="0"/>
                          <a:cs typeface="Calibri" panose="020F0502020204030204" pitchFamily="34" charset="0"/>
                        </a:rPr>
                        <a:t>Beowulf returns to the great hall victorious and is honoured with gold by the Danes. When he returns home to </a:t>
                      </a:r>
                      <a:r>
                        <a:rPr lang="en-GB" sz="1000" b="0" dirty="0" err="1" smtClean="0">
                          <a:solidFill>
                            <a:schemeClr val="tx1"/>
                          </a:solidFill>
                          <a:effectLst/>
                          <a:latin typeface="+mn-lt"/>
                          <a:ea typeface="Calibri" panose="020F0502020204030204" pitchFamily="34" charset="0"/>
                          <a:cs typeface="Calibri" panose="020F0502020204030204" pitchFamily="34" charset="0"/>
                        </a:rPr>
                        <a:t>Geatland</a:t>
                      </a:r>
                      <a:r>
                        <a:rPr lang="en-GB" sz="1000" b="0" dirty="0" smtClean="0">
                          <a:solidFill>
                            <a:schemeClr val="tx1"/>
                          </a:solidFill>
                          <a:effectLst/>
                          <a:latin typeface="+mn-lt"/>
                          <a:ea typeface="Calibri" panose="020F0502020204030204" pitchFamily="34" charset="0"/>
                          <a:cs typeface="Calibri" panose="020F0502020204030204" pitchFamily="34" charset="0"/>
                        </a:rPr>
                        <a:t> he is eventually made king. Fifty years pass and then a dragon comes. This is the dragon that will kill Beowulf. In his last moments, as he faces the dragon, Beowulf thinks about the choice that Grendel’s mother gave him and what kind of king he was. </a:t>
                      </a:r>
                      <a:endParaRPr lang="en-GB" sz="1000" b="0" dirty="0" smtClean="0">
                        <a:solidFill>
                          <a:schemeClr val="tx1"/>
                        </a:solidFill>
                        <a:effectLst/>
                        <a:latin typeface="+mn-lt"/>
                        <a:ea typeface="Calibri" panose="020F0502020204030204" pitchFamily="34"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21250227"/>
                  </a:ext>
                </a:extLst>
              </a:tr>
              <a:tr h="4249813">
                <a:tc>
                  <a:txBody>
                    <a:bodyPr/>
                    <a:lstStyle/>
                    <a:p>
                      <a:pPr marL="0" lvl="0" indent="0" algn="l">
                        <a:spcAft>
                          <a:spcPts val="0"/>
                        </a:spcAft>
                        <a:buFont typeface="Arial" panose="020B0604020202020204" pitchFamily="34" charset="0"/>
                        <a:buNone/>
                      </a:pPr>
                      <a:r>
                        <a:rPr lang="en-US" sz="1400" b="1" u="sng" dirty="0" smtClean="0">
                          <a:effectLst/>
                          <a:latin typeface="+mn-lt"/>
                          <a:ea typeface="Calibri" panose="020F0502020204030204" pitchFamily="34" charset="0"/>
                          <a:cs typeface="Calibri" panose="020F0502020204030204" pitchFamily="34" charset="0"/>
                        </a:rPr>
                        <a:t>Key Techniques</a:t>
                      </a:r>
                      <a:r>
                        <a:rPr lang="en-US" sz="1400" dirty="0" smtClean="0">
                          <a:effectLst/>
                          <a:latin typeface="+mn-lt"/>
                          <a:ea typeface="Calibri" panose="020F0502020204030204" pitchFamily="34" charset="0"/>
                          <a:cs typeface="Calibri" panose="020F0502020204030204" pitchFamily="34" charset="0"/>
                        </a:rPr>
                        <a:t>:</a:t>
                      </a:r>
                      <a:r>
                        <a:rPr lang="en-US" sz="1400" baseline="0" dirty="0" smtClean="0">
                          <a:effectLst/>
                          <a:latin typeface="+mn-lt"/>
                          <a:ea typeface="Calibri" panose="020F0502020204030204" pitchFamily="34" charset="0"/>
                          <a:cs typeface="Calibri" panose="020F0502020204030204" pitchFamily="34" charset="0"/>
                        </a:rPr>
                        <a:t> </a:t>
                      </a:r>
                    </a:p>
                    <a:p>
                      <a:pPr marL="0" lvl="0" indent="0" algn="l">
                        <a:spcAft>
                          <a:spcPts val="0"/>
                        </a:spcAft>
                        <a:buFont typeface="Arial" panose="020B0604020202020204" pitchFamily="34" charset="0"/>
                        <a:buNone/>
                      </a:pPr>
                      <a:endParaRPr lang="en-US" sz="1400" dirty="0" smtClean="0">
                        <a:effectLst/>
                        <a:latin typeface="+mn-lt"/>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1" dirty="0" smtClean="0">
                          <a:effectLst/>
                          <a:latin typeface="+mn-lt"/>
                          <a:ea typeface="Calibri" panose="020F0502020204030204" pitchFamily="34" charset="0"/>
                          <a:cs typeface="Calibri" panose="020F0502020204030204" pitchFamily="34" charset="0"/>
                        </a:rPr>
                        <a:t>Story telling:</a:t>
                      </a:r>
                      <a:r>
                        <a:rPr lang="en-US" sz="1200" b="1" baseline="0" dirty="0" smtClean="0">
                          <a:effectLst/>
                          <a:latin typeface="+mn-lt"/>
                          <a:ea typeface="Calibri" panose="020F0502020204030204" pitchFamily="34" charset="0"/>
                          <a:cs typeface="Calibri" panose="020F0502020204030204" pitchFamily="34" charset="0"/>
                        </a:rPr>
                        <a:t> </a:t>
                      </a:r>
                      <a:r>
                        <a:rPr lang="en-GB" sz="1200" b="0" i="0" kern="1200" dirty="0" smtClean="0">
                          <a:solidFill>
                            <a:schemeClr val="dk1"/>
                          </a:solidFill>
                          <a:effectLst/>
                          <a:latin typeface="+mn-lt"/>
                          <a:ea typeface="+mn-ea"/>
                          <a:cs typeface="+mn-cs"/>
                        </a:rPr>
                        <a:t>the social and cultural activity of sharing stories, sometimes with improvisation, theatrics or embellishment. Crucial elements of stories and storytelling include plot, characters and narrative point of view</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200" b="1" kern="1200" dirty="0" smtClean="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b="1" kern="1200" dirty="0" smtClean="0">
                          <a:solidFill>
                            <a:schemeClr val="dk1"/>
                          </a:solidFill>
                          <a:effectLst/>
                          <a:latin typeface="+mn-lt"/>
                          <a:ea typeface="+mn-ea"/>
                          <a:cs typeface="+mn-cs"/>
                        </a:rPr>
                        <a:t>Thought-Tracking: </a:t>
                      </a:r>
                      <a:r>
                        <a:rPr lang="en-GB" sz="1200" kern="1200" dirty="0" smtClean="0">
                          <a:solidFill>
                            <a:schemeClr val="dk1"/>
                          </a:solidFill>
                          <a:effectLst/>
                          <a:latin typeface="+mn-lt"/>
                          <a:ea typeface="+mn-ea"/>
                          <a:cs typeface="+mn-cs"/>
                        </a:rPr>
                        <a:t>when a character speaks their thoughts aloud to the audience (no other character</a:t>
                      </a:r>
                      <a:r>
                        <a:rPr lang="en-GB" sz="1200" kern="1200" baseline="0" dirty="0" smtClean="0">
                          <a:solidFill>
                            <a:schemeClr val="dk1"/>
                          </a:solidFill>
                          <a:effectLst/>
                          <a:latin typeface="+mn-lt"/>
                          <a:ea typeface="+mn-ea"/>
                          <a:cs typeface="+mn-cs"/>
                        </a:rPr>
                        <a:t> on stage can hear this.)</a:t>
                      </a:r>
                      <a:endParaRPr lang="en-GB" sz="1200" kern="1200" dirty="0" smtClean="0">
                        <a:solidFill>
                          <a:schemeClr val="dk1"/>
                        </a:solidFill>
                        <a:effectLst/>
                        <a:latin typeface="+mn-lt"/>
                        <a:ea typeface="+mn-ea"/>
                        <a:cs typeface="+mn-cs"/>
                      </a:endParaRPr>
                    </a:p>
                    <a:p>
                      <a:pPr marL="0" lvl="0" indent="0" algn="l">
                        <a:spcAft>
                          <a:spcPts val="0"/>
                        </a:spcAft>
                        <a:buFont typeface="Arial" panose="020B0604020202020204" pitchFamily="34" charset="0"/>
                        <a:buNone/>
                      </a:pPr>
                      <a:endParaRPr lang="en-US" sz="1200" b="1" dirty="0" smtClean="0">
                        <a:effectLst/>
                        <a:latin typeface="+mn-lt"/>
                        <a:ea typeface="Calibri" panose="020F0502020204030204" pitchFamily="34" charset="0"/>
                        <a:cs typeface="Calibri" panose="020F0502020204030204" pitchFamily="34" charset="0"/>
                      </a:endParaRPr>
                    </a:p>
                    <a:p>
                      <a:pPr marL="0" lvl="0" indent="0" algn="l">
                        <a:spcAft>
                          <a:spcPts val="0"/>
                        </a:spcAft>
                        <a:buFont typeface="Arial" panose="020B0604020202020204" pitchFamily="34" charset="0"/>
                        <a:buNone/>
                      </a:pPr>
                      <a:r>
                        <a:rPr lang="en-US" sz="1200" b="1" dirty="0" smtClean="0">
                          <a:effectLst/>
                          <a:latin typeface="+mn-lt"/>
                          <a:ea typeface="Calibri" panose="020F0502020204030204" pitchFamily="34" charset="0"/>
                          <a:cs typeface="Calibri" panose="020F0502020204030204" pitchFamily="34" charset="0"/>
                        </a:rPr>
                        <a:t>Choral Speaking:</a:t>
                      </a:r>
                      <a:r>
                        <a:rPr lang="en-US" sz="1200" b="1" baseline="0" dirty="0" smtClean="0">
                          <a:effectLst/>
                          <a:latin typeface="+mn-lt"/>
                          <a:ea typeface="Calibri" panose="020F0502020204030204" pitchFamily="34" charset="0"/>
                          <a:cs typeface="Calibri" panose="020F0502020204030204" pitchFamily="34" charset="0"/>
                        </a:rPr>
                        <a:t> </a:t>
                      </a:r>
                      <a:r>
                        <a:rPr lang="en-GB" sz="1200" b="0" i="0" kern="1200" dirty="0" smtClean="0">
                          <a:solidFill>
                            <a:schemeClr val="dk1"/>
                          </a:solidFill>
                          <a:effectLst/>
                          <a:latin typeface="+mn-lt"/>
                          <a:ea typeface="+mn-ea"/>
                          <a:cs typeface="+mn-cs"/>
                        </a:rPr>
                        <a:t>ensemble speaking by a group often using various voice combinations and contrasts to bring out the meaning or tonal beauty of a passage of poetry or prose.</a:t>
                      </a:r>
                      <a:endParaRPr lang="en-GB" sz="1200" b="0" dirty="0">
                        <a:effectLst/>
                        <a:latin typeface="+mn-lt"/>
                        <a:ea typeface="Calibri" panose="020F0502020204030204" pitchFamily="34" charset="0"/>
                      </a:endParaRPr>
                    </a:p>
                  </a:txBody>
                  <a:tcPr marL="114300" marR="1143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1" u="sng" dirty="0" smtClean="0">
                          <a:solidFill>
                            <a:schemeClr val="tx1"/>
                          </a:solidFill>
                          <a:effectLst/>
                        </a:rPr>
                        <a:t>Key Vocabulary</a:t>
                      </a:r>
                      <a:r>
                        <a:rPr lang="en-GB" sz="1200" b="0" dirty="0" smtClean="0">
                          <a:solidFill>
                            <a:schemeClr val="tx1"/>
                          </a:solidFill>
                        </a:rPr>
                        <a:t>:</a:t>
                      </a:r>
                    </a:p>
                    <a:p>
                      <a:endParaRPr lang="en-GB" sz="1200" b="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smtClean="0">
                          <a:solidFill>
                            <a:schemeClr val="dk1"/>
                          </a:solidFill>
                          <a:effectLst/>
                          <a:latin typeface="+mn-lt"/>
                          <a:ea typeface="+mn-ea"/>
                          <a:cs typeface="+mn-cs"/>
                        </a:rPr>
                        <a:t>Physical Theatre: </a:t>
                      </a:r>
                      <a:r>
                        <a:rPr lang="en-GB" sz="1200" kern="1200" dirty="0" smtClean="0">
                          <a:solidFill>
                            <a:schemeClr val="dk1"/>
                          </a:solidFill>
                          <a:effectLst/>
                          <a:latin typeface="+mn-lt"/>
                          <a:ea typeface="+mn-ea"/>
                          <a:cs typeface="+mn-cs"/>
                        </a:rPr>
                        <a:t>Using your body to tell a story rather than words/ Creating objects on stage using your body</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smtClean="0">
                          <a:solidFill>
                            <a:schemeClr val="dk1"/>
                          </a:solidFill>
                          <a:effectLst/>
                          <a:latin typeface="+mn-lt"/>
                          <a:ea typeface="+mn-ea"/>
                          <a:cs typeface="+mn-cs"/>
                        </a:rPr>
                        <a:t>Vocal Projection: </a:t>
                      </a:r>
                      <a:r>
                        <a:rPr lang="en-GB" sz="1200" kern="1200" dirty="0" smtClean="0">
                          <a:solidFill>
                            <a:schemeClr val="dk1"/>
                          </a:solidFill>
                          <a:effectLst/>
                          <a:latin typeface="+mn-lt"/>
                          <a:ea typeface="+mn-ea"/>
                          <a:cs typeface="+mn-cs"/>
                        </a:rPr>
                        <a:t>the</a:t>
                      </a:r>
                      <a:r>
                        <a:rPr lang="en-GB" sz="1200" kern="1200" baseline="0" dirty="0" smtClean="0">
                          <a:solidFill>
                            <a:schemeClr val="dk1"/>
                          </a:solidFill>
                          <a:effectLst/>
                          <a:latin typeface="+mn-lt"/>
                          <a:ea typeface="+mn-ea"/>
                          <a:cs typeface="+mn-cs"/>
                        </a:rPr>
                        <a:t> volume of your voice</a:t>
                      </a:r>
                      <a:endParaRPr lang="en-GB" sz="1200" kern="1200" dirty="0" smtClean="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smtClean="0">
                          <a:solidFill>
                            <a:schemeClr val="dk1"/>
                          </a:solidFill>
                          <a:effectLst/>
                          <a:latin typeface="+mn-lt"/>
                          <a:ea typeface="+mn-ea"/>
                          <a:cs typeface="+mn-cs"/>
                        </a:rPr>
                        <a:t>Vocal Tone: </a:t>
                      </a:r>
                      <a:r>
                        <a:rPr lang="en-GB" sz="1200" kern="1200" dirty="0" smtClean="0">
                          <a:solidFill>
                            <a:schemeClr val="dk1"/>
                          </a:solidFill>
                          <a:effectLst/>
                          <a:latin typeface="+mn-lt"/>
                          <a:ea typeface="+mn-ea"/>
                          <a:cs typeface="+mn-cs"/>
                        </a:rPr>
                        <a:t>The ‘colour’ or emotion of your voice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smtClean="0">
                          <a:solidFill>
                            <a:schemeClr val="dk1"/>
                          </a:solidFill>
                          <a:effectLst/>
                          <a:latin typeface="+mn-lt"/>
                          <a:ea typeface="+mn-ea"/>
                          <a:cs typeface="+mn-cs"/>
                        </a:rPr>
                        <a:t>Blocking: </a:t>
                      </a:r>
                      <a:r>
                        <a:rPr lang="en-GB" sz="1200" b="0" kern="1200" dirty="0" smtClean="0">
                          <a:solidFill>
                            <a:schemeClr val="dk1"/>
                          </a:solidFill>
                          <a:effectLst/>
                          <a:latin typeface="+mn-lt"/>
                          <a:ea typeface="+mn-ea"/>
                          <a:cs typeface="+mn-cs"/>
                        </a:rPr>
                        <a:t>The decisions made by</a:t>
                      </a:r>
                      <a:r>
                        <a:rPr lang="en-GB" sz="1200" b="0" kern="1200" baseline="0" dirty="0" smtClean="0">
                          <a:solidFill>
                            <a:schemeClr val="dk1"/>
                          </a:solidFill>
                          <a:effectLst/>
                          <a:latin typeface="+mn-lt"/>
                          <a:ea typeface="+mn-ea"/>
                          <a:cs typeface="+mn-cs"/>
                        </a:rPr>
                        <a:t> actors/ directors about where actors should stand on stage and how they should move/ act.</a:t>
                      </a:r>
                      <a:endParaRPr lang="en-GB" sz="1200" b="1" kern="1200" dirty="0" smtClean="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smtClean="0">
                          <a:solidFill>
                            <a:schemeClr val="dk1"/>
                          </a:solidFill>
                          <a:effectLst/>
                          <a:latin typeface="+mn-lt"/>
                          <a:ea typeface="+mn-ea"/>
                          <a:cs typeface="+mn-cs"/>
                        </a:rPr>
                        <a:t>Levels: </a:t>
                      </a:r>
                      <a:r>
                        <a:rPr lang="en-GB" sz="1200" kern="1200" dirty="0" smtClean="0">
                          <a:solidFill>
                            <a:schemeClr val="dk1"/>
                          </a:solidFill>
                          <a:effectLst/>
                          <a:latin typeface="+mn-lt"/>
                          <a:ea typeface="+mn-ea"/>
                          <a:cs typeface="+mn-cs"/>
                        </a:rPr>
                        <a:t>Heights used by actors on stage to create interest</a:t>
                      </a:r>
                      <a:r>
                        <a:rPr lang="en-GB" sz="1200" kern="1200" baseline="0" dirty="0" smtClean="0">
                          <a:solidFill>
                            <a:schemeClr val="dk1"/>
                          </a:solidFill>
                          <a:effectLst/>
                          <a:latin typeface="+mn-lt"/>
                          <a:ea typeface="+mn-ea"/>
                          <a:cs typeface="+mn-cs"/>
                        </a:rPr>
                        <a:t> for the audience.</a:t>
                      </a:r>
                      <a:endParaRPr lang="en-GB" sz="1200" kern="1200" dirty="0" smtClean="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dk1"/>
                          </a:solidFill>
                          <a:effectLst/>
                          <a:latin typeface="+mn-lt"/>
                          <a:ea typeface="+mn-ea"/>
                          <a:cs typeface="+mn-cs"/>
                        </a:rPr>
                        <a:t>Symbolism</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smtClean="0">
                          <a:solidFill>
                            <a:schemeClr val="dk1"/>
                          </a:solidFill>
                          <a:effectLst/>
                          <a:latin typeface="+mn-lt"/>
                          <a:ea typeface="+mn-ea"/>
                          <a:cs typeface="+mn-cs"/>
                        </a:rPr>
                        <a:t>Themes: </a:t>
                      </a:r>
                      <a:r>
                        <a:rPr lang="en-GB" sz="1200" kern="1200" dirty="0" smtClean="0">
                          <a:solidFill>
                            <a:schemeClr val="dk1"/>
                          </a:solidFill>
                          <a:effectLst/>
                          <a:latin typeface="+mn-lt"/>
                          <a:ea typeface="+mn-ea"/>
                          <a:cs typeface="+mn-cs"/>
                        </a:rPr>
                        <a:t>big ideas that are presented within a story/ play</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smtClean="0">
                          <a:solidFill>
                            <a:schemeClr val="dk1"/>
                          </a:solidFill>
                          <a:effectLst/>
                          <a:latin typeface="+mn-lt"/>
                          <a:ea typeface="+mn-ea"/>
                          <a:cs typeface="+mn-cs"/>
                        </a:rPr>
                        <a:t>Non-naturalism: </a:t>
                      </a:r>
                      <a:r>
                        <a:rPr lang="en-GB" sz="1200" kern="1200" dirty="0" smtClean="0">
                          <a:solidFill>
                            <a:schemeClr val="dk1"/>
                          </a:solidFill>
                          <a:effectLst/>
                          <a:latin typeface="+mn-lt"/>
                          <a:ea typeface="+mn-ea"/>
                          <a:cs typeface="+mn-cs"/>
                        </a:rPr>
                        <a:t>techniques</a:t>
                      </a:r>
                      <a:r>
                        <a:rPr lang="en-GB" sz="1200" kern="1200" baseline="0" dirty="0" smtClean="0">
                          <a:solidFill>
                            <a:schemeClr val="dk1"/>
                          </a:solidFill>
                          <a:effectLst/>
                          <a:latin typeface="+mn-lt"/>
                          <a:ea typeface="+mn-ea"/>
                          <a:cs typeface="+mn-cs"/>
                        </a:rPr>
                        <a:t> used in Drama that are unrealistic. E.g. still image/ mime/ thought-tracking</a:t>
                      </a:r>
                      <a:endParaRPr lang="en-GB" sz="1200" kern="1200" dirty="0" smtClean="0">
                        <a:solidFill>
                          <a:schemeClr val="dk1"/>
                        </a:solidFill>
                        <a:effectLst/>
                        <a:latin typeface="+mn-lt"/>
                        <a:ea typeface="+mn-ea"/>
                        <a:cs typeface="+mn-cs"/>
                      </a:endParaRPr>
                    </a:p>
                    <a:p>
                      <a:pPr marL="0" indent="0">
                        <a:buNone/>
                      </a:pPr>
                      <a:r>
                        <a:rPr lang="en-GB" sz="1200" b="1" dirty="0" smtClean="0"/>
                        <a:t>Fable: </a:t>
                      </a:r>
                      <a:r>
                        <a:rPr lang="en-GB" sz="1200" dirty="0" smtClean="0"/>
                        <a:t>a short tale to teach a </a:t>
                      </a:r>
                      <a:r>
                        <a:rPr lang="en-GB" sz="1200" b="1" dirty="0" smtClean="0">
                          <a:solidFill>
                            <a:srgbClr val="FF0000"/>
                          </a:solidFill>
                        </a:rPr>
                        <a:t>moral</a:t>
                      </a:r>
                      <a:r>
                        <a:rPr lang="en-GB" sz="1200" dirty="0" smtClean="0"/>
                        <a:t> lesson, often with animals or legendary creatures</a:t>
                      </a:r>
                    </a:p>
                    <a:p>
                      <a:pPr marL="0" indent="0">
                        <a:buNone/>
                      </a:pPr>
                      <a:r>
                        <a:rPr lang="en-GB" sz="1200" b="1" dirty="0" smtClean="0"/>
                        <a:t>Allegory: </a:t>
                      </a:r>
                      <a:r>
                        <a:rPr lang="en-GB" sz="1200" dirty="0" smtClean="0"/>
                        <a:t>a story, poem, or picture that can be interpreted to reveal a hidden meaning, typically a </a:t>
                      </a:r>
                      <a:r>
                        <a:rPr lang="en-GB" sz="1200" b="1" dirty="0" smtClean="0">
                          <a:solidFill>
                            <a:srgbClr val="FF0000"/>
                          </a:solidFill>
                        </a:rPr>
                        <a:t>moral </a:t>
                      </a:r>
                      <a:r>
                        <a:rPr lang="en-GB" sz="1200" dirty="0" smtClean="0"/>
                        <a:t>or political one.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smtClean="0">
                          <a:solidFill>
                            <a:schemeClr val="dk1"/>
                          </a:solidFill>
                          <a:effectLst/>
                          <a:latin typeface="+mn-lt"/>
                          <a:ea typeface="+mn-ea"/>
                          <a:cs typeface="+mn-cs"/>
                        </a:rPr>
                        <a:t>Narration:</a:t>
                      </a:r>
                      <a:r>
                        <a:rPr lang="en-GB" sz="1200" kern="1200" dirty="0" smtClean="0">
                          <a:solidFill>
                            <a:schemeClr val="dk1"/>
                          </a:solidFill>
                          <a:effectLst/>
                          <a:latin typeface="+mn-lt"/>
                          <a:ea typeface="+mn-ea"/>
                          <a:cs typeface="+mn-cs"/>
                        </a:rPr>
                        <a:t> a spoken commentary to the audience about the play</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smtClean="0">
                          <a:solidFill>
                            <a:schemeClr val="dk1"/>
                          </a:solidFill>
                          <a:effectLst/>
                          <a:latin typeface="+mn-lt"/>
                          <a:ea typeface="+mn-ea"/>
                          <a:cs typeface="+mn-cs"/>
                        </a:rPr>
                        <a:t>Sustain Character: </a:t>
                      </a:r>
                      <a:r>
                        <a:rPr lang="en-GB" sz="1200" kern="1200" dirty="0" smtClean="0">
                          <a:solidFill>
                            <a:schemeClr val="dk1"/>
                          </a:solidFill>
                          <a:effectLst/>
                          <a:latin typeface="+mn-lt"/>
                          <a:ea typeface="+mn-ea"/>
                          <a:cs typeface="+mn-cs"/>
                        </a:rPr>
                        <a:t>the ability to stay</a:t>
                      </a:r>
                      <a:r>
                        <a:rPr lang="en-GB" sz="1200" kern="1200" baseline="0" dirty="0" smtClean="0">
                          <a:solidFill>
                            <a:schemeClr val="dk1"/>
                          </a:solidFill>
                          <a:effectLst/>
                          <a:latin typeface="+mn-lt"/>
                          <a:ea typeface="+mn-ea"/>
                          <a:cs typeface="+mn-cs"/>
                        </a:rPr>
                        <a:t> in character (no corpsing)</a:t>
                      </a:r>
                      <a:endParaRPr lang="en-GB" sz="1200" kern="1200" dirty="0" smtClean="0">
                        <a:solidFill>
                          <a:schemeClr val="dk1"/>
                        </a:solidFill>
                        <a:effectLst/>
                        <a:latin typeface="+mn-lt"/>
                        <a:ea typeface="+mn-ea"/>
                        <a:cs typeface="+mn-cs"/>
                      </a:endParaRPr>
                    </a:p>
                    <a:p>
                      <a:endParaRPr lang="en-GB" sz="14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GB"/>
                    </a:p>
                  </a:txBody>
                  <a:tcPr/>
                </a:tc>
                <a:extLst>
                  <a:ext uri="{0D108BD9-81ED-4DB2-BD59-A6C34878D82A}">
                    <a16:rowId xmlns:a16="http://schemas.microsoft.com/office/drawing/2014/main" val="4218796646"/>
                  </a:ext>
                </a:extLst>
              </a:tr>
              <a:tr h="2304735">
                <a:tc gridSpan="2">
                  <a:txBody>
                    <a:bodyPr/>
                    <a:lstStyle/>
                    <a:p>
                      <a:endParaRPr lang="en-GB" sz="1000" b="1" u="sng" dirty="0" smtClean="0"/>
                    </a:p>
                    <a:p>
                      <a:endParaRPr lang="en-GB" sz="1000" b="1" u="sng" dirty="0" smtClean="0"/>
                    </a:p>
                    <a:p>
                      <a:r>
                        <a:rPr lang="en-GB" sz="1000" b="1" u="sng" dirty="0" smtClean="0"/>
                        <a:t>Beowulf</a:t>
                      </a:r>
                      <a:r>
                        <a:rPr lang="en-GB" sz="1000" b="1" u="sng" baseline="0" dirty="0" smtClean="0"/>
                        <a:t> Characters: </a:t>
                      </a:r>
                    </a:p>
                    <a:p>
                      <a:endParaRPr lang="en-GB" sz="1000" dirty="0" smtClean="0"/>
                    </a:p>
                    <a:p>
                      <a:r>
                        <a:rPr lang="en-GB" sz="1000" b="1" dirty="0" smtClean="0"/>
                        <a:t>Hrothgar: </a:t>
                      </a:r>
                      <a:r>
                        <a:rPr lang="en-GB" sz="1000" dirty="0" smtClean="0"/>
                        <a:t>is the King of the Danes. </a:t>
                      </a:r>
                    </a:p>
                    <a:p>
                      <a:r>
                        <a:rPr lang="en-GB" sz="1000" b="1" dirty="0" err="1" smtClean="0"/>
                        <a:t>Heorot</a:t>
                      </a:r>
                      <a:r>
                        <a:rPr lang="en-GB" sz="1000" b="1" dirty="0" smtClean="0"/>
                        <a:t>: </a:t>
                      </a:r>
                      <a:r>
                        <a:rPr lang="en-GB" sz="1000" dirty="0" smtClean="0"/>
                        <a:t>not a person but the place at the heart of the story. It is the great wooden mead hall that King Hrothgar has had built and where the whole settlement gathers to feast and celebrate. </a:t>
                      </a:r>
                    </a:p>
                    <a:p>
                      <a:r>
                        <a:rPr lang="en-GB" sz="1000" b="1" dirty="0" smtClean="0"/>
                        <a:t>Grendel: </a:t>
                      </a:r>
                      <a:r>
                        <a:rPr lang="en-GB" sz="1000" dirty="0" smtClean="0"/>
                        <a:t>a creature who lives in the marshland. He creeps into </a:t>
                      </a:r>
                      <a:r>
                        <a:rPr lang="en-GB" sz="1000" dirty="0" err="1" smtClean="0"/>
                        <a:t>Heorot</a:t>
                      </a:r>
                      <a:r>
                        <a:rPr lang="en-GB" sz="1000" dirty="0" smtClean="0"/>
                        <a:t> like ‘a loathsome shadow’ and brings terror to Hrothgar and his people. </a:t>
                      </a:r>
                    </a:p>
                    <a:p>
                      <a:r>
                        <a:rPr lang="en-GB" sz="1000" b="1" dirty="0" smtClean="0"/>
                        <a:t>Beowulf: </a:t>
                      </a:r>
                      <a:r>
                        <a:rPr lang="en-GB" sz="1000" dirty="0" smtClean="0"/>
                        <a:t>a warrior who arrives at </a:t>
                      </a:r>
                      <a:r>
                        <a:rPr lang="en-GB" sz="1000" dirty="0" err="1" smtClean="0"/>
                        <a:t>Heorot</a:t>
                      </a:r>
                      <a:r>
                        <a:rPr lang="en-GB" sz="1000" dirty="0" smtClean="0"/>
                        <a:t> with his band of warriors. He has been sent by his king, King </a:t>
                      </a:r>
                      <a:r>
                        <a:rPr lang="en-GB" sz="1000" dirty="0" err="1" smtClean="0"/>
                        <a:t>Hygelac</a:t>
                      </a:r>
                      <a:r>
                        <a:rPr lang="en-GB" sz="1000" dirty="0" smtClean="0"/>
                        <a:t> to help Hrothgar and his people defeat Grendel. </a:t>
                      </a:r>
                    </a:p>
                    <a:p>
                      <a:r>
                        <a:rPr lang="en-GB" sz="1000" b="1" dirty="0" smtClean="0"/>
                        <a:t>The Warriors: </a:t>
                      </a:r>
                      <a:r>
                        <a:rPr lang="en-GB" sz="1000" dirty="0" smtClean="0"/>
                        <a:t>King Hrothgar’s Warriors who are loyal, fearless and brave. They have sworn allegiance to Hrothgar, to each other and to all their kith and kin.</a:t>
                      </a:r>
                      <a:endParaRPr lang="en-GB"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GB"/>
                    </a:p>
                  </a:txBody>
                  <a:tcPr/>
                </a:tc>
                <a:extLst>
                  <a:ext uri="{0D108BD9-81ED-4DB2-BD59-A6C34878D82A}">
                    <a16:rowId xmlns:a16="http://schemas.microsoft.com/office/drawing/2014/main" val="3729783215"/>
                  </a:ext>
                </a:extLst>
              </a:tr>
            </a:tbl>
          </a:graphicData>
        </a:graphic>
      </p:graphicFrame>
    </p:spTree>
    <p:extLst>
      <p:ext uri="{BB962C8B-B14F-4D97-AF65-F5344CB8AC3E}">
        <p14:creationId xmlns:p14="http://schemas.microsoft.com/office/powerpoint/2010/main" val="417541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nvPr>
        </p:nvGraphicFramePr>
        <p:xfrm>
          <a:off x="0" y="0"/>
          <a:ext cx="12192000" cy="6858000"/>
        </p:xfrm>
        <a:graphic>
          <a:graphicData uri="http://schemas.openxmlformats.org/drawingml/2006/table">
            <a:tbl>
              <a:tblPr firstRow="1" bandRow="1">
                <a:tableStyleId>{5C22544A-7EE6-4342-B048-85BDC9FD1C3A}</a:tableStyleId>
              </a:tblPr>
              <a:tblGrid>
                <a:gridCol w="2442411">
                  <a:extLst>
                    <a:ext uri="{9D8B030D-6E8A-4147-A177-3AD203B41FA5}">
                      <a16:colId xmlns:a16="http://schemas.microsoft.com/office/drawing/2014/main" val="1435947075"/>
                    </a:ext>
                  </a:extLst>
                </a:gridCol>
                <a:gridCol w="4219646">
                  <a:extLst>
                    <a:ext uri="{9D8B030D-6E8A-4147-A177-3AD203B41FA5}">
                      <a16:colId xmlns:a16="http://schemas.microsoft.com/office/drawing/2014/main" val="3169240771"/>
                    </a:ext>
                  </a:extLst>
                </a:gridCol>
                <a:gridCol w="5529943">
                  <a:extLst>
                    <a:ext uri="{9D8B030D-6E8A-4147-A177-3AD203B41FA5}">
                      <a16:colId xmlns:a16="http://schemas.microsoft.com/office/drawing/2014/main" val="1332567638"/>
                    </a:ext>
                  </a:extLst>
                </a:gridCol>
              </a:tblGrid>
              <a:tr h="315310">
                <a:tc gridSpan="2">
                  <a:txBody>
                    <a:bodyPr/>
                    <a:lstStyle/>
                    <a:p>
                      <a:pPr algn="ctr"/>
                      <a:r>
                        <a:rPr lang="en-GB" sz="1200" b="0" dirty="0" smtClean="0">
                          <a:solidFill>
                            <a:schemeClr val="tx1"/>
                          </a:solidFill>
                        </a:rPr>
                        <a:t>Y7 Drama – The</a:t>
                      </a:r>
                      <a:r>
                        <a:rPr lang="en-GB" sz="1200" b="0" baseline="0" dirty="0" smtClean="0">
                          <a:solidFill>
                            <a:schemeClr val="tx1"/>
                          </a:solidFill>
                        </a:rPr>
                        <a:t> Island</a:t>
                      </a:r>
                      <a:r>
                        <a:rPr lang="en-GB" sz="1200" b="0" dirty="0" smtClean="0">
                          <a:solidFill>
                            <a:schemeClr val="tx1"/>
                          </a:solidFill>
                        </a:rPr>
                        <a:t>  – HT4 – Knowledge Organiser</a:t>
                      </a:r>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endParaRPr lang="en-GB"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3">
                  <a:txBody>
                    <a:bodyPr/>
                    <a:lstStyle/>
                    <a:p>
                      <a:r>
                        <a:rPr lang="en-GB" sz="1200" b="1" u="sng" baseline="0" dirty="0" smtClean="0">
                          <a:solidFill>
                            <a:schemeClr val="tx1"/>
                          </a:solidFill>
                          <a:latin typeface="+mn-lt"/>
                        </a:rPr>
                        <a:t>Stage types: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21250227"/>
                  </a:ext>
                </a:extLst>
              </a:tr>
              <a:tr h="3578788">
                <a:tc rowSpan="2">
                  <a:txBody>
                    <a:bodyPr/>
                    <a:lstStyle/>
                    <a:p>
                      <a:pPr marL="0" lvl="0" indent="0" algn="l">
                        <a:spcAft>
                          <a:spcPts val="0"/>
                        </a:spcAft>
                        <a:buFont typeface="Arial" panose="020B0604020202020204" pitchFamily="34" charset="0"/>
                        <a:buNone/>
                      </a:pPr>
                      <a:r>
                        <a:rPr lang="en-US" sz="1200" b="1" u="sng" dirty="0" smtClean="0">
                          <a:effectLst/>
                          <a:latin typeface="+mn-lt"/>
                          <a:ea typeface="Calibri" panose="020F0502020204030204" pitchFamily="34" charset="0"/>
                          <a:cs typeface="Calibri" panose="020F0502020204030204" pitchFamily="34" charset="0"/>
                        </a:rPr>
                        <a:t>Key Techniques</a:t>
                      </a:r>
                      <a:r>
                        <a:rPr lang="en-US" sz="1200" dirty="0" smtClean="0">
                          <a:effectLst/>
                          <a:latin typeface="+mn-lt"/>
                          <a:ea typeface="Calibri" panose="020F0502020204030204" pitchFamily="34" charset="0"/>
                          <a:cs typeface="Calibri" panose="020F0502020204030204" pitchFamily="34" charset="0"/>
                        </a:rPr>
                        <a:t>:</a:t>
                      </a:r>
                      <a:r>
                        <a:rPr lang="en-US" sz="1200" baseline="0" dirty="0" smtClean="0">
                          <a:effectLst/>
                          <a:latin typeface="+mn-lt"/>
                          <a:ea typeface="Calibri" panose="020F0502020204030204" pitchFamily="34" charset="0"/>
                          <a:cs typeface="Calibri" panose="020F0502020204030204" pitchFamily="34" charset="0"/>
                        </a:rPr>
                        <a:t> </a:t>
                      </a:r>
                    </a:p>
                    <a:p>
                      <a:pPr marL="0" lvl="0" indent="0" algn="l">
                        <a:spcAft>
                          <a:spcPts val="0"/>
                        </a:spcAft>
                        <a:buFont typeface="Arial" panose="020B0604020202020204" pitchFamily="34" charset="0"/>
                        <a:buNone/>
                      </a:pPr>
                      <a:endParaRPr lang="en-US" sz="1200" dirty="0" smtClean="0">
                        <a:effectLst/>
                        <a:latin typeface="+mn-lt"/>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1" dirty="0" smtClean="0">
                          <a:effectLst/>
                          <a:latin typeface="+mn-lt"/>
                          <a:ea typeface="Calibri" panose="020F0502020204030204" pitchFamily="34" charset="0"/>
                          <a:cs typeface="Calibri" panose="020F0502020204030204" pitchFamily="34" charset="0"/>
                        </a:rPr>
                        <a:t>Improvisation:</a:t>
                      </a:r>
                      <a:r>
                        <a:rPr lang="en-US" sz="1200" b="1" baseline="0" dirty="0" smtClean="0">
                          <a:effectLst/>
                          <a:latin typeface="+mn-lt"/>
                          <a:ea typeface="Calibri" panose="020F0502020204030204" pitchFamily="34" charset="0"/>
                          <a:cs typeface="Calibri" panose="020F0502020204030204" pitchFamily="34" charset="0"/>
                        </a:rPr>
                        <a:t> </a:t>
                      </a:r>
                      <a:r>
                        <a:rPr lang="en-GB" sz="1200" b="0" i="0" kern="1200" dirty="0" smtClean="0">
                          <a:solidFill>
                            <a:schemeClr val="dk1"/>
                          </a:solidFill>
                          <a:effectLst/>
                          <a:latin typeface="+mn-lt"/>
                          <a:ea typeface="+mn-ea"/>
                          <a:cs typeface="+mn-cs"/>
                        </a:rPr>
                        <a:t>Improvisation is the activity of making or doing something not planned beforehand.</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200" b="1" kern="1200" dirty="0" smtClean="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b="1" kern="1200" dirty="0" smtClean="0">
                          <a:solidFill>
                            <a:schemeClr val="dk1"/>
                          </a:solidFill>
                          <a:effectLst/>
                          <a:latin typeface="+mn-lt"/>
                          <a:ea typeface="+mn-ea"/>
                          <a:cs typeface="+mn-cs"/>
                        </a:rPr>
                        <a:t>Spontaneous</a:t>
                      </a:r>
                      <a:r>
                        <a:rPr lang="en-GB" sz="1200" b="1" kern="1200" baseline="0" dirty="0" smtClean="0">
                          <a:solidFill>
                            <a:schemeClr val="dk1"/>
                          </a:solidFill>
                          <a:effectLst/>
                          <a:latin typeface="+mn-lt"/>
                          <a:ea typeface="+mn-ea"/>
                          <a:cs typeface="+mn-cs"/>
                        </a:rPr>
                        <a:t> Improvisation</a:t>
                      </a:r>
                      <a:r>
                        <a:rPr lang="en-GB" sz="1200" b="1" kern="1200" dirty="0" smtClean="0">
                          <a:solidFill>
                            <a:schemeClr val="dk1"/>
                          </a:solidFill>
                          <a:effectLst/>
                          <a:latin typeface="+mn-lt"/>
                          <a:ea typeface="+mn-ea"/>
                          <a:cs typeface="+mn-cs"/>
                        </a:rPr>
                        <a:t>: </a:t>
                      </a:r>
                      <a:r>
                        <a:rPr lang="en-GB" sz="1200" b="0" kern="1200" dirty="0" smtClean="0">
                          <a:solidFill>
                            <a:schemeClr val="dk1"/>
                          </a:solidFill>
                          <a:effectLst/>
                          <a:latin typeface="+mn-lt"/>
                          <a:ea typeface="+mn-ea"/>
                          <a:cs typeface="+mn-cs"/>
                        </a:rPr>
                        <a:t>W</a:t>
                      </a:r>
                      <a:r>
                        <a:rPr lang="en-GB" sz="1200" kern="1200" dirty="0" smtClean="0">
                          <a:solidFill>
                            <a:schemeClr val="dk1"/>
                          </a:solidFill>
                          <a:effectLst/>
                          <a:latin typeface="+mn-lt"/>
                          <a:ea typeface="+mn-ea"/>
                          <a:cs typeface="+mn-cs"/>
                        </a:rPr>
                        <a:t>hen an</a:t>
                      </a:r>
                      <a:r>
                        <a:rPr lang="en-GB" sz="1200" kern="1200" baseline="0" dirty="0" smtClean="0">
                          <a:solidFill>
                            <a:schemeClr val="dk1"/>
                          </a:solidFill>
                          <a:effectLst/>
                          <a:latin typeface="+mn-lt"/>
                          <a:ea typeface="+mn-ea"/>
                          <a:cs typeface="+mn-cs"/>
                        </a:rPr>
                        <a:t> actor(s) performs ‘on the spot’ with no script or prior rehearsal.</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1" dirty="0" smtClean="0">
                        <a:effectLst/>
                        <a:latin typeface="+mn-lt"/>
                        <a:ea typeface="Calibri" panose="020F0502020204030204" pitchFamily="34" charset="0"/>
                        <a:cs typeface="Calibri" panose="020F0502020204030204" pitchFamily="34" charset="0"/>
                      </a:endParaRPr>
                    </a:p>
                    <a:p>
                      <a:pPr marL="0" lvl="0" indent="0" algn="l">
                        <a:spcAft>
                          <a:spcPts val="0"/>
                        </a:spcAft>
                        <a:buFont typeface="Arial" panose="020B0604020202020204" pitchFamily="34" charset="0"/>
                        <a:buNone/>
                      </a:pPr>
                      <a:r>
                        <a:rPr lang="en-US" sz="1200" b="1" dirty="0" smtClean="0">
                          <a:effectLst/>
                          <a:latin typeface="+mn-lt"/>
                          <a:ea typeface="Calibri" panose="020F0502020204030204" pitchFamily="34" charset="0"/>
                          <a:cs typeface="Calibri" panose="020F0502020204030204" pitchFamily="34" charset="0"/>
                        </a:rPr>
                        <a:t>Polished</a:t>
                      </a:r>
                      <a:r>
                        <a:rPr lang="en-US" sz="1200" b="1" baseline="0" dirty="0" smtClean="0">
                          <a:effectLst/>
                          <a:latin typeface="+mn-lt"/>
                          <a:ea typeface="Calibri" panose="020F0502020204030204" pitchFamily="34" charset="0"/>
                          <a:cs typeface="Calibri" panose="020F0502020204030204" pitchFamily="34" charset="0"/>
                        </a:rPr>
                        <a:t> Improvisation</a:t>
                      </a:r>
                      <a:r>
                        <a:rPr lang="en-US" sz="1200" b="1" dirty="0" smtClean="0">
                          <a:effectLst/>
                          <a:latin typeface="+mn-lt"/>
                          <a:ea typeface="Calibri" panose="020F0502020204030204" pitchFamily="34" charset="0"/>
                          <a:cs typeface="Calibri" panose="020F0502020204030204" pitchFamily="34" charset="0"/>
                        </a:rPr>
                        <a:t>:</a:t>
                      </a:r>
                      <a:r>
                        <a:rPr lang="en-US" sz="1200" b="1" baseline="0" dirty="0" smtClean="0">
                          <a:effectLst/>
                          <a:latin typeface="+mn-lt"/>
                          <a:ea typeface="Calibri" panose="020F0502020204030204" pitchFamily="34" charset="0"/>
                          <a:cs typeface="Calibri" panose="020F0502020204030204" pitchFamily="34" charset="0"/>
                        </a:rPr>
                        <a:t> </a:t>
                      </a:r>
                      <a:r>
                        <a:rPr lang="en-GB" sz="1200" b="0" i="0" kern="1200" dirty="0" smtClean="0">
                          <a:solidFill>
                            <a:schemeClr val="dk1"/>
                          </a:solidFill>
                          <a:effectLst/>
                          <a:latin typeface="+mn-lt"/>
                          <a:ea typeface="+mn-ea"/>
                          <a:cs typeface="+mn-cs"/>
                        </a:rPr>
                        <a:t>When</a:t>
                      </a:r>
                      <a:r>
                        <a:rPr lang="en-GB" sz="1200" b="0" i="0" kern="1200" baseline="0" dirty="0" smtClean="0">
                          <a:solidFill>
                            <a:schemeClr val="dk1"/>
                          </a:solidFill>
                          <a:effectLst/>
                          <a:latin typeface="+mn-lt"/>
                          <a:ea typeface="+mn-ea"/>
                          <a:cs typeface="+mn-cs"/>
                        </a:rPr>
                        <a:t> an actor(s) performs a piece of drama with no script and a very short amount of time to rehearse beforehand.</a:t>
                      </a:r>
                    </a:p>
                    <a:p>
                      <a:pPr marL="0" lvl="0" indent="0" algn="l">
                        <a:spcAft>
                          <a:spcPts val="0"/>
                        </a:spcAft>
                        <a:buFont typeface="Arial" panose="020B0604020202020204" pitchFamily="34" charset="0"/>
                        <a:buNone/>
                      </a:pPr>
                      <a:endParaRPr lang="en-GB" sz="1200" b="0" i="0" kern="1200" baseline="0" dirty="0" smtClean="0">
                        <a:solidFill>
                          <a:schemeClr val="dk1"/>
                        </a:solidFill>
                        <a:effectLst/>
                        <a:latin typeface="+mn-lt"/>
                        <a:ea typeface="+mn-ea"/>
                        <a:cs typeface="+mn-cs"/>
                      </a:endParaRPr>
                    </a:p>
                    <a:p>
                      <a:pPr marL="0" lvl="0" indent="0" algn="l">
                        <a:spcAft>
                          <a:spcPts val="0"/>
                        </a:spcAft>
                        <a:buFont typeface="Arial" panose="020B0604020202020204" pitchFamily="34" charset="0"/>
                        <a:buNone/>
                      </a:pPr>
                      <a:r>
                        <a:rPr lang="en-GB" sz="1200" b="1" i="0" kern="1200" baseline="0" dirty="0" smtClean="0">
                          <a:solidFill>
                            <a:schemeClr val="dk1"/>
                          </a:solidFill>
                          <a:effectLst/>
                          <a:latin typeface="+mn-lt"/>
                          <a:ea typeface="+mn-ea"/>
                          <a:cs typeface="+mn-cs"/>
                        </a:rPr>
                        <a:t>Role Play: </a:t>
                      </a:r>
                      <a:r>
                        <a:rPr lang="en-GB" sz="1200" b="0" i="0" kern="1200" baseline="0" dirty="0" smtClean="0">
                          <a:solidFill>
                            <a:schemeClr val="dk1"/>
                          </a:solidFill>
                          <a:effectLst/>
                          <a:latin typeface="+mn-lt"/>
                          <a:ea typeface="+mn-ea"/>
                          <a:cs typeface="+mn-cs"/>
                        </a:rPr>
                        <a:t>When an actor takes on the role of a character, and uses spontaneous improvisation to mimic the actions/ behaviours of that character. </a:t>
                      </a:r>
                    </a:p>
                    <a:p>
                      <a:pPr marL="0" lvl="0" indent="0" algn="l">
                        <a:spcAft>
                          <a:spcPts val="0"/>
                        </a:spcAft>
                        <a:buFont typeface="Arial" panose="020B0604020202020204" pitchFamily="34" charset="0"/>
                        <a:buNone/>
                      </a:pPr>
                      <a:endParaRPr lang="en-GB" sz="1200" b="0" i="0" kern="1200" baseline="0" dirty="0" smtClean="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b="1" i="0" kern="1200" baseline="0" dirty="0" smtClean="0">
                          <a:solidFill>
                            <a:schemeClr val="dk1"/>
                          </a:solidFill>
                          <a:effectLst/>
                          <a:latin typeface="+mn-lt"/>
                          <a:ea typeface="+mn-ea"/>
                          <a:cs typeface="+mn-cs"/>
                        </a:rPr>
                        <a:t>Whole Class Role Play: </a:t>
                      </a:r>
                      <a:r>
                        <a:rPr lang="en-GB" sz="1200" b="0" i="0" kern="1200" baseline="0" dirty="0" smtClean="0">
                          <a:solidFill>
                            <a:schemeClr val="dk1"/>
                          </a:solidFill>
                          <a:effectLst/>
                          <a:latin typeface="+mn-lt"/>
                          <a:ea typeface="+mn-ea"/>
                          <a:cs typeface="+mn-cs"/>
                        </a:rPr>
                        <a:t>Where the whole class or a large group, work together using spontaneous improvisation to create a piece of drama. This may include  negotiation, problem solving and leadership skills from one or more pupils. </a:t>
                      </a:r>
                      <a:endParaRPr lang="en-GB" sz="1200" b="1" dirty="0">
                        <a:effectLst/>
                        <a:latin typeface="+mn-lt"/>
                        <a:ea typeface="Calibri" panose="020F0502020204030204" pitchFamily="34" charset="0"/>
                      </a:endParaRPr>
                    </a:p>
                  </a:txBody>
                  <a:tcPr marL="114300" marR="1143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1" u="sng" dirty="0" smtClean="0">
                          <a:solidFill>
                            <a:schemeClr val="tx1"/>
                          </a:solidFill>
                          <a:effectLst/>
                        </a:rPr>
                        <a:t>Key Vocabulary</a:t>
                      </a:r>
                      <a:r>
                        <a:rPr lang="en-GB" sz="1200" b="0" dirty="0" smtClean="0">
                          <a:solidFill>
                            <a:schemeClr val="tx1"/>
                          </a:solidFill>
                        </a:rPr>
                        <a:t>:</a:t>
                      </a:r>
                    </a:p>
                    <a:p>
                      <a:endParaRPr lang="en-GB" sz="1200" b="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smtClean="0">
                          <a:solidFill>
                            <a:schemeClr val="dk1"/>
                          </a:solidFill>
                          <a:effectLst/>
                          <a:latin typeface="+mn-lt"/>
                          <a:ea typeface="+mn-ea"/>
                          <a:cs typeface="+mn-cs"/>
                        </a:rPr>
                        <a:t>Vocal Projection: </a:t>
                      </a:r>
                      <a:r>
                        <a:rPr lang="en-GB" sz="1200" kern="1200" dirty="0" smtClean="0">
                          <a:solidFill>
                            <a:schemeClr val="dk1"/>
                          </a:solidFill>
                          <a:effectLst/>
                          <a:latin typeface="+mn-lt"/>
                          <a:ea typeface="+mn-ea"/>
                          <a:cs typeface="+mn-cs"/>
                        </a:rPr>
                        <a:t>the</a:t>
                      </a:r>
                      <a:r>
                        <a:rPr lang="en-GB" sz="1200" kern="1200" baseline="0" dirty="0" smtClean="0">
                          <a:solidFill>
                            <a:schemeClr val="dk1"/>
                          </a:solidFill>
                          <a:effectLst/>
                          <a:latin typeface="+mn-lt"/>
                          <a:ea typeface="+mn-ea"/>
                          <a:cs typeface="+mn-cs"/>
                        </a:rPr>
                        <a:t> volume of your voice</a:t>
                      </a:r>
                      <a:endParaRPr lang="en-GB" sz="1200" kern="1200" dirty="0" smtClean="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smtClean="0">
                          <a:solidFill>
                            <a:schemeClr val="dk1"/>
                          </a:solidFill>
                          <a:effectLst/>
                          <a:latin typeface="+mn-lt"/>
                          <a:ea typeface="+mn-ea"/>
                          <a:cs typeface="+mn-cs"/>
                        </a:rPr>
                        <a:t>Vocal Tone: </a:t>
                      </a:r>
                      <a:r>
                        <a:rPr lang="en-GB" sz="1200" kern="1200" dirty="0" smtClean="0">
                          <a:solidFill>
                            <a:schemeClr val="dk1"/>
                          </a:solidFill>
                          <a:effectLst/>
                          <a:latin typeface="+mn-lt"/>
                          <a:ea typeface="+mn-ea"/>
                          <a:cs typeface="+mn-cs"/>
                        </a:rPr>
                        <a:t>The ‘colour’ or emotion of your voice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smtClean="0">
                          <a:solidFill>
                            <a:schemeClr val="dk1"/>
                          </a:solidFill>
                          <a:effectLst/>
                          <a:latin typeface="+mn-lt"/>
                          <a:ea typeface="+mn-ea"/>
                          <a:cs typeface="+mn-cs"/>
                        </a:rPr>
                        <a:t>Blocking: </a:t>
                      </a:r>
                      <a:r>
                        <a:rPr lang="en-GB" sz="1200" b="0" kern="1200" dirty="0" smtClean="0">
                          <a:solidFill>
                            <a:schemeClr val="dk1"/>
                          </a:solidFill>
                          <a:effectLst/>
                          <a:latin typeface="+mn-lt"/>
                          <a:ea typeface="+mn-ea"/>
                          <a:cs typeface="+mn-cs"/>
                        </a:rPr>
                        <a:t>The decisions made by</a:t>
                      </a:r>
                      <a:r>
                        <a:rPr lang="en-GB" sz="1200" b="0" kern="1200" baseline="0" dirty="0" smtClean="0">
                          <a:solidFill>
                            <a:schemeClr val="dk1"/>
                          </a:solidFill>
                          <a:effectLst/>
                          <a:latin typeface="+mn-lt"/>
                          <a:ea typeface="+mn-ea"/>
                          <a:cs typeface="+mn-cs"/>
                        </a:rPr>
                        <a:t> actors/ directors about where actors should stand on stage and how they should move/ act.</a:t>
                      </a:r>
                      <a:endParaRPr lang="en-GB" sz="1200" b="1" kern="1200" dirty="0" smtClean="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smtClean="0">
                          <a:solidFill>
                            <a:schemeClr val="dk1"/>
                          </a:solidFill>
                          <a:effectLst/>
                          <a:latin typeface="+mn-lt"/>
                          <a:ea typeface="+mn-ea"/>
                          <a:cs typeface="+mn-cs"/>
                        </a:rPr>
                        <a:t>Levels: </a:t>
                      </a:r>
                      <a:r>
                        <a:rPr lang="en-GB" sz="1200" kern="1200" dirty="0" smtClean="0">
                          <a:solidFill>
                            <a:schemeClr val="dk1"/>
                          </a:solidFill>
                          <a:effectLst/>
                          <a:latin typeface="+mn-lt"/>
                          <a:ea typeface="+mn-ea"/>
                          <a:cs typeface="+mn-cs"/>
                        </a:rPr>
                        <a:t>Heights used by actors on stage to create interest</a:t>
                      </a:r>
                      <a:r>
                        <a:rPr lang="en-GB" sz="1200" kern="1200" baseline="0" dirty="0" smtClean="0">
                          <a:solidFill>
                            <a:schemeClr val="dk1"/>
                          </a:solidFill>
                          <a:effectLst/>
                          <a:latin typeface="+mn-lt"/>
                          <a:ea typeface="+mn-ea"/>
                          <a:cs typeface="+mn-cs"/>
                        </a:rPr>
                        <a:t> for the audience.</a:t>
                      </a:r>
                      <a:endParaRPr lang="en-GB" sz="1200" kern="1200" dirty="0" smtClean="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dk1"/>
                          </a:solidFill>
                          <a:effectLst/>
                          <a:latin typeface="+mn-lt"/>
                          <a:ea typeface="+mn-ea"/>
                          <a:cs typeface="+mn-cs"/>
                        </a:rPr>
                        <a:t>Symbolism</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smtClean="0">
                          <a:solidFill>
                            <a:schemeClr val="dk1"/>
                          </a:solidFill>
                          <a:effectLst/>
                          <a:latin typeface="+mn-lt"/>
                          <a:ea typeface="+mn-ea"/>
                          <a:cs typeface="+mn-cs"/>
                        </a:rPr>
                        <a:t>Themes: </a:t>
                      </a:r>
                      <a:r>
                        <a:rPr lang="en-GB" sz="1200" kern="1200" dirty="0" smtClean="0">
                          <a:solidFill>
                            <a:schemeClr val="dk1"/>
                          </a:solidFill>
                          <a:effectLst/>
                          <a:latin typeface="+mn-lt"/>
                          <a:ea typeface="+mn-ea"/>
                          <a:cs typeface="+mn-cs"/>
                        </a:rPr>
                        <a:t>big ideas that are presented within a story/ play</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smtClean="0">
                          <a:solidFill>
                            <a:schemeClr val="dk1"/>
                          </a:solidFill>
                          <a:effectLst/>
                          <a:latin typeface="+mn-lt"/>
                          <a:ea typeface="+mn-ea"/>
                          <a:cs typeface="+mn-cs"/>
                        </a:rPr>
                        <a:t>Non-naturalism: </a:t>
                      </a:r>
                      <a:r>
                        <a:rPr lang="en-GB" sz="1200" kern="1200" dirty="0" smtClean="0">
                          <a:solidFill>
                            <a:schemeClr val="dk1"/>
                          </a:solidFill>
                          <a:effectLst/>
                          <a:latin typeface="+mn-lt"/>
                          <a:ea typeface="+mn-ea"/>
                          <a:cs typeface="+mn-cs"/>
                        </a:rPr>
                        <a:t>techniques</a:t>
                      </a:r>
                      <a:r>
                        <a:rPr lang="en-GB" sz="1200" kern="1200" baseline="0" dirty="0" smtClean="0">
                          <a:solidFill>
                            <a:schemeClr val="dk1"/>
                          </a:solidFill>
                          <a:effectLst/>
                          <a:latin typeface="+mn-lt"/>
                          <a:ea typeface="+mn-ea"/>
                          <a:cs typeface="+mn-cs"/>
                        </a:rPr>
                        <a:t> used in Drama that are unrealistic. E.g. still image/ mime/ thought-tracking</a:t>
                      </a:r>
                      <a:endParaRPr lang="en-GB" sz="1200" kern="1200" dirty="0" smtClean="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smtClean="0">
                          <a:solidFill>
                            <a:schemeClr val="dk1"/>
                          </a:solidFill>
                          <a:effectLst/>
                          <a:latin typeface="+mn-lt"/>
                          <a:ea typeface="+mn-ea"/>
                          <a:cs typeface="+mn-cs"/>
                        </a:rPr>
                        <a:t>Narration:</a:t>
                      </a:r>
                      <a:r>
                        <a:rPr lang="en-GB" sz="1200" kern="1200" dirty="0" smtClean="0">
                          <a:solidFill>
                            <a:schemeClr val="dk1"/>
                          </a:solidFill>
                          <a:effectLst/>
                          <a:latin typeface="+mn-lt"/>
                          <a:ea typeface="+mn-ea"/>
                          <a:cs typeface="+mn-cs"/>
                        </a:rPr>
                        <a:t> a spoken commentary to the audience about the play</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smtClean="0">
                          <a:solidFill>
                            <a:schemeClr val="dk1"/>
                          </a:solidFill>
                          <a:effectLst/>
                          <a:latin typeface="+mn-lt"/>
                          <a:ea typeface="+mn-ea"/>
                          <a:cs typeface="+mn-cs"/>
                        </a:rPr>
                        <a:t>Sustain Character: </a:t>
                      </a:r>
                      <a:r>
                        <a:rPr lang="en-GB" sz="1200" kern="1200" dirty="0" smtClean="0">
                          <a:solidFill>
                            <a:schemeClr val="dk1"/>
                          </a:solidFill>
                          <a:effectLst/>
                          <a:latin typeface="+mn-lt"/>
                          <a:ea typeface="+mn-ea"/>
                          <a:cs typeface="+mn-cs"/>
                        </a:rPr>
                        <a:t>the ability to stay</a:t>
                      </a:r>
                      <a:r>
                        <a:rPr lang="en-GB" sz="1200" kern="1200" baseline="0" dirty="0" smtClean="0">
                          <a:solidFill>
                            <a:schemeClr val="dk1"/>
                          </a:solidFill>
                          <a:effectLst/>
                          <a:latin typeface="+mn-lt"/>
                          <a:ea typeface="+mn-ea"/>
                          <a:cs typeface="+mn-cs"/>
                        </a:rPr>
                        <a:t> in character (no corpsing)</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baseline="0" dirty="0" smtClean="0">
                          <a:solidFill>
                            <a:schemeClr val="dk1"/>
                          </a:solidFill>
                          <a:effectLst/>
                          <a:latin typeface="+mn-lt"/>
                          <a:ea typeface="+mn-ea"/>
                          <a:cs typeface="+mn-cs"/>
                        </a:rPr>
                        <a:t>Unison: </a:t>
                      </a:r>
                      <a:r>
                        <a:rPr lang="en-GB" sz="1200" b="0" kern="1200" baseline="0" dirty="0" smtClean="0">
                          <a:solidFill>
                            <a:schemeClr val="dk1"/>
                          </a:solidFill>
                          <a:effectLst/>
                          <a:latin typeface="+mn-lt"/>
                          <a:ea typeface="+mn-ea"/>
                          <a:cs typeface="+mn-cs"/>
                        </a:rPr>
                        <a:t>Speaking or moving at exactly the same time as one or more actors.</a:t>
                      </a:r>
                      <a:endParaRPr lang="en-GB" sz="1200" b="1" kern="1200" dirty="0" smtClean="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smtClean="0">
                          <a:solidFill>
                            <a:schemeClr val="dk1"/>
                          </a:solidFill>
                          <a:effectLst/>
                          <a:latin typeface="+mn-lt"/>
                          <a:ea typeface="+mn-ea"/>
                          <a:cs typeface="+mn-cs"/>
                        </a:rPr>
                        <a:t>Physical Theatre: </a:t>
                      </a:r>
                      <a:r>
                        <a:rPr lang="en-GB" sz="1200" kern="1200" dirty="0" smtClean="0">
                          <a:solidFill>
                            <a:schemeClr val="dk1"/>
                          </a:solidFill>
                          <a:effectLst/>
                          <a:latin typeface="+mn-lt"/>
                          <a:ea typeface="+mn-ea"/>
                          <a:cs typeface="+mn-cs"/>
                        </a:rPr>
                        <a:t>Using your body to tell a story rather than words/ Creating objects on stage using your body</a:t>
                      </a:r>
                    </a:p>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GB"/>
                    </a:p>
                  </a:txBody>
                  <a:tcPr/>
                </a:tc>
                <a:extLst>
                  <a:ext uri="{0D108BD9-81ED-4DB2-BD59-A6C34878D82A}">
                    <a16:rowId xmlns:a16="http://schemas.microsoft.com/office/drawing/2014/main" val="4218796646"/>
                  </a:ext>
                </a:extLst>
              </a:tr>
              <a:tr h="2963902">
                <a:tc vMerge="1">
                  <a:txBody>
                    <a:bodyPr/>
                    <a:lstStyle/>
                    <a:p>
                      <a:endParaRPr lang="en-GB"/>
                    </a:p>
                  </a:txBody>
                  <a:tcPr/>
                </a:tc>
                <a:tc>
                  <a:txBody>
                    <a:bodyPr/>
                    <a:lstStyle/>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GB"/>
                    </a:p>
                  </a:txBody>
                  <a:tcPr/>
                </a:tc>
                <a:extLst>
                  <a:ext uri="{0D108BD9-81ED-4DB2-BD59-A6C34878D82A}">
                    <a16:rowId xmlns:a16="http://schemas.microsoft.com/office/drawing/2014/main" val="1526632698"/>
                  </a:ext>
                </a:extLst>
              </a:tr>
            </a:tbl>
          </a:graphicData>
        </a:graphic>
      </p:graphicFrame>
      <p:pic>
        <p:nvPicPr>
          <p:cNvPr id="3" name="Picture 2"/>
          <p:cNvPicPr>
            <a:picLocks noChangeAspect="1"/>
          </p:cNvPicPr>
          <p:nvPr/>
        </p:nvPicPr>
        <p:blipFill>
          <a:blip r:embed="rId2"/>
          <a:stretch>
            <a:fillRect/>
          </a:stretch>
        </p:blipFill>
        <p:spPr>
          <a:xfrm>
            <a:off x="6705205" y="561703"/>
            <a:ext cx="2163837" cy="1730580"/>
          </a:xfrm>
          <a:prstGeom prst="rect">
            <a:avLst/>
          </a:prstGeom>
        </p:spPr>
      </p:pic>
      <p:pic>
        <p:nvPicPr>
          <p:cNvPr id="4" name="Picture 3"/>
          <p:cNvPicPr>
            <a:picLocks noChangeAspect="1"/>
          </p:cNvPicPr>
          <p:nvPr/>
        </p:nvPicPr>
        <p:blipFill>
          <a:blip r:embed="rId3"/>
          <a:stretch>
            <a:fillRect/>
          </a:stretch>
        </p:blipFill>
        <p:spPr>
          <a:xfrm>
            <a:off x="6705205" y="2292283"/>
            <a:ext cx="2114246" cy="1803746"/>
          </a:xfrm>
          <a:prstGeom prst="rect">
            <a:avLst/>
          </a:prstGeom>
        </p:spPr>
      </p:pic>
      <p:pic>
        <p:nvPicPr>
          <p:cNvPr id="5" name="Picture 4"/>
          <p:cNvPicPr>
            <a:picLocks noChangeAspect="1"/>
          </p:cNvPicPr>
          <p:nvPr/>
        </p:nvPicPr>
        <p:blipFill>
          <a:blip r:embed="rId4"/>
          <a:stretch>
            <a:fillRect/>
          </a:stretch>
        </p:blipFill>
        <p:spPr>
          <a:xfrm>
            <a:off x="6705205" y="4096029"/>
            <a:ext cx="2114246" cy="1941446"/>
          </a:xfrm>
          <a:prstGeom prst="rect">
            <a:avLst/>
          </a:prstGeom>
        </p:spPr>
      </p:pic>
      <p:pic>
        <p:nvPicPr>
          <p:cNvPr id="6" name="Picture 5"/>
          <p:cNvPicPr>
            <a:picLocks noChangeAspect="1"/>
          </p:cNvPicPr>
          <p:nvPr/>
        </p:nvPicPr>
        <p:blipFill>
          <a:blip r:embed="rId5"/>
          <a:stretch>
            <a:fillRect/>
          </a:stretch>
        </p:blipFill>
        <p:spPr>
          <a:xfrm>
            <a:off x="9448602" y="4506683"/>
            <a:ext cx="2114246" cy="2142311"/>
          </a:xfrm>
          <a:prstGeom prst="rect">
            <a:avLst/>
          </a:prstGeom>
        </p:spPr>
      </p:pic>
      <p:sp>
        <p:nvSpPr>
          <p:cNvPr id="7" name="TextBox 6"/>
          <p:cNvSpPr txBox="1"/>
          <p:nvPr/>
        </p:nvSpPr>
        <p:spPr>
          <a:xfrm>
            <a:off x="8869042" y="688626"/>
            <a:ext cx="3109598" cy="3416320"/>
          </a:xfrm>
          <a:prstGeom prst="rect">
            <a:avLst/>
          </a:prstGeom>
          <a:noFill/>
        </p:spPr>
        <p:txBody>
          <a:bodyPr wrap="square" rtlCol="0">
            <a:spAutoFit/>
          </a:bodyPr>
          <a:lstStyle/>
          <a:p>
            <a:r>
              <a:rPr lang="en-GB" sz="1200" b="1" dirty="0" smtClean="0"/>
              <a:t>Remember: </a:t>
            </a:r>
          </a:p>
          <a:p>
            <a:endParaRPr lang="en-GB" sz="1200" b="1" dirty="0" smtClean="0"/>
          </a:p>
          <a:p>
            <a:pPr marL="171450" indent="-171450">
              <a:buFont typeface="Arial" panose="020B0604020202020204" pitchFamily="34" charset="0"/>
              <a:buChar char="•"/>
            </a:pPr>
            <a:r>
              <a:rPr lang="en-GB" sz="1200" dirty="0" smtClean="0"/>
              <a:t>When blocking your performances, you must be mindful never to show your back to the audience for longer than necessary.</a:t>
            </a:r>
          </a:p>
          <a:p>
            <a:pPr marL="171450" indent="-171450">
              <a:buFont typeface="Arial" panose="020B0604020202020204" pitchFamily="34" charset="0"/>
              <a:buChar char="•"/>
            </a:pPr>
            <a:endParaRPr lang="en-GB" sz="1200" dirty="0"/>
          </a:p>
          <a:p>
            <a:pPr marL="171450" indent="-171450">
              <a:buFont typeface="Arial" panose="020B0604020202020204" pitchFamily="34" charset="0"/>
              <a:buChar char="•"/>
            </a:pPr>
            <a:r>
              <a:rPr lang="en-GB" sz="1200" dirty="0" smtClean="0"/>
              <a:t>Before you begin your rehearsal, pick and agree on where your audience will be.</a:t>
            </a:r>
          </a:p>
          <a:p>
            <a:pPr marL="171450" indent="-171450">
              <a:buFont typeface="Arial" panose="020B0604020202020204" pitchFamily="34" charset="0"/>
              <a:buChar char="•"/>
            </a:pPr>
            <a:endParaRPr lang="en-GB" sz="1200" dirty="0"/>
          </a:p>
          <a:p>
            <a:pPr marL="171450" indent="-171450">
              <a:buFont typeface="Arial" panose="020B0604020202020204" pitchFamily="34" charset="0"/>
              <a:buChar char="•"/>
            </a:pPr>
            <a:r>
              <a:rPr lang="en-GB" sz="1200" dirty="0" smtClean="0"/>
              <a:t>Use diagonal positioning when speaking to another character on stage so that the audience can still see your facial expressions clearly. </a:t>
            </a:r>
          </a:p>
          <a:p>
            <a:pPr marL="171450" indent="-171450">
              <a:buFont typeface="Arial" panose="020B0604020202020204" pitchFamily="34" charset="0"/>
              <a:buChar char="•"/>
            </a:pPr>
            <a:endParaRPr lang="en-GB" sz="1200" dirty="0"/>
          </a:p>
          <a:p>
            <a:pPr marL="171450" indent="-171450">
              <a:buFont typeface="Arial" panose="020B0604020202020204" pitchFamily="34" charset="0"/>
              <a:buChar char="•"/>
            </a:pPr>
            <a:r>
              <a:rPr lang="en-GB" sz="1200" dirty="0" smtClean="0"/>
              <a:t>Aim to face the audience as much as possible – this means that the audience gets the most out of your vocal projection and will be able to hear you clearly at all times.</a:t>
            </a:r>
            <a:endParaRPr lang="en-GB" sz="1200" dirty="0"/>
          </a:p>
        </p:txBody>
      </p:sp>
      <p:pic>
        <p:nvPicPr>
          <p:cNvPr id="8" name="Picture 7"/>
          <p:cNvPicPr>
            <a:picLocks noChangeAspect="1"/>
          </p:cNvPicPr>
          <p:nvPr/>
        </p:nvPicPr>
        <p:blipFill>
          <a:blip r:embed="rId6"/>
          <a:stretch>
            <a:fillRect/>
          </a:stretch>
        </p:blipFill>
        <p:spPr>
          <a:xfrm>
            <a:off x="2497540" y="4104946"/>
            <a:ext cx="4158074" cy="2352166"/>
          </a:xfrm>
          <a:prstGeom prst="rect">
            <a:avLst/>
          </a:prstGeom>
        </p:spPr>
      </p:pic>
    </p:spTree>
    <p:extLst>
      <p:ext uri="{BB962C8B-B14F-4D97-AF65-F5344CB8AC3E}">
        <p14:creationId xmlns:p14="http://schemas.microsoft.com/office/powerpoint/2010/main" val="10933297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nvPr>
        </p:nvGraphicFramePr>
        <p:xfrm>
          <a:off x="0" y="0"/>
          <a:ext cx="12192000" cy="6858000"/>
        </p:xfrm>
        <a:graphic>
          <a:graphicData uri="http://schemas.openxmlformats.org/drawingml/2006/table">
            <a:tbl>
              <a:tblPr firstRow="1" bandRow="1">
                <a:tableStyleId>{5C22544A-7EE6-4342-B048-85BDC9FD1C3A}</a:tableStyleId>
              </a:tblPr>
              <a:tblGrid>
                <a:gridCol w="6256421">
                  <a:extLst>
                    <a:ext uri="{9D8B030D-6E8A-4147-A177-3AD203B41FA5}">
                      <a16:colId xmlns:a16="http://schemas.microsoft.com/office/drawing/2014/main" val="3169240771"/>
                    </a:ext>
                  </a:extLst>
                </a:gridCol>
                <a:gridCol w="5935579">
                  <a:extLst>
                    <a:ext uri="{9D8B030D-6E8A-4147-A177-3AD203B41FA5}">
                      <a16:colId xmlns:a16="http://schemas.microsoft.com/office/drawing/2014/main" val="1332567638"/>
                    </a:ext>
                  </a:extLst>
                </a:gridCol>
              </a:tblGrid>
              <a:tr h="317838">
                <a:tc>
                  <a:txBody>
                    <a:bodyPr/>
                    <a:lstStyle/>
                    <a:p>
                      <a:pPr algn="ctr"/>
                      <a:r>
                        <a:rPr lang="en-GB" sz="1200" b="0" dirty="0" smtClean="0">
                          <a:solidFill>
                            <a:schemeClr val="tx1"/>
                          </a:solidFill>
                        </a:rPr>
                        <a:t>Y7 Drama – Frankenstein</a:t>
                      </a:r>
                      <a:r>
                        <a:rPr lang="en-GB" sz="1200" b="0" baseline="0" dirty="0" smtClean="0">
                          <a:solidFill>
                            <a:schemeClr val="tx1"/>
                          </a:solidFill>
                        </a:rPr>
                        <a:t> HT5 &amp; 6 </a:t>
                      </a:r>
                      <a:r>
                        <a:rPr lang="en-GB" sz="1200" b="0" dirty="0" smtClean="0">
                          <a:solidFill>
                            <a:schemeClr val="tx1"/>
                          </a:solidFill>
                        </a:rPr>
                        <a:t> – Knowledge Organiser</a:t>
                      </a:r>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rowSpan="3">
                  <a:txBody>
                    <a:bodyPr/>
                    <a:lstStyle/>
                    <a:p>
                      <a:r>
                        <a:rPr lang="en-GB" sz="1200" b="1" u="sng" baseline="0" dirty="0" smtClean="0">
                          <a:solidFill>
                            <a:schemeClr val="tx1"/>
                          </a:solidFill>
                          <a:latin typeface="+mn-lt"/>
                        </a:rPr>
                        <a:t>Frankenstein – Stage Adaptation by Philip Pullman - PLOT:</a:t>
                      </a:r>
                    </a:p>
                    <a:p>
                      <a:endParaRPr lang="en-GB" sz="1200" b="1" u="none" baseline="0" dirty="0" smtClean="0">
                        <a:solidFill>
                          <a:schemeClr val="tx1"/>
                        </a:solidFill>
                        <a:latin typeface="+mn-lt"/>
                      </a:endParaRPr>
                    </a:p>
                    <a:p>
                      <a:endParaRPr lang="en-GB" sz="1200" b="1" u="none" baseline="0" dirty="0" smtClean="0">
                        <a:solidFill>
                          <a:schemeClr val="tx1"/>
                        </a:solidFill>
                        <a:latin typeface="+mn-lt"/>
                      </a:endParaRPr>
                    </a:p>
                    <a:p>
                      <a:r>
                        <a:rPr lang="en-GB" sz="1200" b="1" u="none" baseline="0" dirty="0" smtClean="0">
                          <a:solidFill>
                            <a:schemeClr val="tx1"/>
                          </a:solidFill>
                          <a:latin typeface="+mn-lt"/>
                        </a:rPr>
                        <a:t>Act 1 </a:t>
                      </a:r>
                      <a:r>
                        <a:rPr lang="en-GB" sz="1200" b="0" u="none" baseline="0" dirty="0" smtClean="0">
                          <a:solidFill>
                            <a:schemeClr val="tx1"/>
                          </a:solidFill>
                          <a:latin typeface="+mn-lt"/>
                        </a:rPr>
                        <a:t>Victor Frankenstein is busy working in his laboratory in Ingolstadt. He is joined by his friend Clerval. Frankenstein explains his work around animals and electricity to Clerval. Clerval is astonished by Frankenstein’s findings and how electricity and can affect body parts. Elizabeth arrives. She is concerned that Frankenstein has not been in contact with the family for months. His father is very ill. It is clear that Frankenstein has become obsessed with his work and attempts to create life. Frankenstein wishes to be left alone. However, Clerval comes back into the room – he is shocked by the Monster as he now comes to life. The Monster runs away.</a:t>
                      </a:r>
                    </a:p>
                    <a:p>
                      <a:endParaRPr lang="en-GB" sz="1200" b="1" u="none" baseline="0" dirty="0" smtClean="0">
                        <a:solidFill>
                          <a:schemeClr val="tx1"/>
                        </a:solidFill>
                        <a:latin typeface="+mn-lt"/>
                      </a:endParaRPr>
                    </a:p>
                    <a:p>
                      <a:r>
                        <a:rPr lang="en-GB" sz="1200" b="1" u="none" baseline="0" dirty="0" smtClean="0">
                          <a:solidFill>
                            <a:schemeClr val="tx1"/>
                          </a:solidFill>
                          <a:latin typeface="+mn-lt"/>
                        </a:rPr>
                        <a:t>Act 2 </a:t>
                      </a:r>
                      <a:r>
                        <a:rPr lang="en-GB" sz="1200" b="0" u="none" baseline="0" dirty="0" smtClean="0">
                          <a:solidFill>
                            <a:schemeClr val="tx1"/>
                          </a:solidFill>
                          <a:latin typeface="+mn-lt"/>
                        </a:rPr>
                        <a:t>Agathe and Felix live a simple life in a cottage in the forest. Felix has to leave Agathe – he is concerned for her safety. Agathe is blind and they have heard of recent trouble in the nearby town. Felix leaves. The Monster has been collecting wood for the family. Agathe is unaware of the Monster’s presence. However, the Monster picks</a:t>
                      </a:r>
                    </a:p>
                    <a:p>
                      <a:r>
                        <a:rPr lang="en-GB" sz="1200" b="0" u="none" baseline="0" dirty="0" smtClean="0">
                          <a:solidFill>
                            <a:schemeClr val="tx1"/>
                          </a:solidFill>
                          <a:latin typeface="+mn-lt"/>
                        </a:rPr>
                        <a:t>up a mirror and is shocked to see his own appearance for the first time. Agathe, blind, talks to the Monster. She touches his face and believes that he has been disfigured. They share a conversation. Suddenly, Felix enters. He believes the Monster is attacking Agathe – he seizes his musket. Agathe defends the Monster, but Felix believes him to be evil. Consequently, the Monster leaves, exclaiming his need for revenge.</a:t>
                      </a:r>
                    </a:p>
                    <a:p>
                      <a:endParaRPr lang="en-GB" sz="1200" b="1" u="none" baseline="0" dirty="0" smtClean="0">
                        <a:solidFill>
                          <a:schemeClr val="tx1"/>
                        </a:solidFill>
                        <a:latin typeface="+mn-lt"/>
                      </a:endParaRPr>
                    </a:p>
                    <a:p>
                      <a:r>
                        <a:rPr lang="en-GB" sz="1200" b="1" u="none" baseline="0" dirty="0" smtClean="0">
                          <a:solidFill>
                            <a:schemeClr val="tx1"/>
                          </a:solidFill>
                          <a:latin typeface="+mn-lt"/>
                        </a:rPr>
                        <a:t>Act 3</a:t>
                      </a:r>
                      <a:r>
                        <a:rPr lang="en-GB" sz="1200" b="0" u="none" baseline="0" dirty="0" smtClean="0">
                          <a:solidFill>
                            <a:schemeClr val="tx1"/>
                          </a:solidFill>
                          <a:latin typeface="+mn-lt"/>
                        </a:rPr>
                        <a:t> Frankenstein is in his study in Geneva. Elizabeth enters. William is missing. A priest arrives, carrying William’s body. The Monster arrives. He has strangled William in an act of revenge. The Monster explains that he feels betrayed and is lonely. The Monster informs Frankenstein that he has two years to create him a wife.</a:t>
                      </a:r>
                    </a:p>
                    <a:p>
                      <a:endParaRPr lang="en-GB" sz="1200" b="1" u="none" baseline="0" dirty="0" smtClean="0">
                        <a:solidFill>
                          <a:schemeClr val="tx1"/>
                        </a:solidFill>
                        <a:latin typeface="+mn-lt"/>
                      </a:endParaRPr>
                    </a:p>
                    <a:p>
                      <a:r>
                        <a:rPr lang="en-GB" sz="1200" b="1" u="none" baseline="0" dirty="0" smtClean="0">
                          <a:solidFill>
                            <a:schemeClr val="tx1"/>
                          </a:solidFill>
                          <a:latin typeface="+mn-lt"/>
                        </a:rPr>
                        <a:t>Act 4</a:t>
                      </a:r>
                      <a:r>
                        <a:rPr lang="en-GB" sz="1200" b="0" u="none" baseline="0" dirty="0" smtClean="0">
                          <a:solidFill>
                            <a:schemeClr val="tx1"/>
                          </a:solidFill>
                          <a:latin typeface="+mn-lt"/>
                        </a:rPr>
                        <a:t> Elizabeth and Clerval are concerned about Frankenstein’s latest activities. They enter his laboratory, and here they discover that Frankenstein has created another life. Clerval explains to Elizabeth how Frankenstein created the Monster. Clerval vows to destroy the new creation, with Elizabeth exiting. The Monster arrives. Clerval tries to prevent the Monster’s Bride from awaking, but the Monster kills him before he is able to. Elizabeth re-enters with servants. They try to shoot the Monster. Desperately, the Monster tries to awaken his bride, but Frankenstein prevents this from happening. In response, the Monster strangles Elizabeth. Frankenstein vows to destroy the Monster, following him to the ends of the earth.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21250227"/>
                  </a:ext>
                </a:extLst>
              </a:tr>
              <a:tr h="2576720">
                <a:tc>
                  <a:txBody>
                    <a:bodyPr/>
                    <a:lstStyle/>
                    <a:p>
                      <a:r>
                        <a:rPr lang="en-GB" sz="1200" b="1" u="sng" dirty="0" smtClean="0">
                          <a:solidFill>
                            <a:schemeClr val="tx1"/>
                          </a:solidFill>
                          <a:effectLst/>
                        </a:rPr>
                        <a:t>Key Vocabulary</a:t>
                      </a:r>
                      <a:r>
                        <a:rPr lang="en-GB" sz="1200" b="0" dirty="0" smtClean="0">
                          <a:solidFill>
                            <a:schemeClr val="tx1"/>
                          </a:solidFill>
                        </a:rPr>
                        <a:t>:</a:t>
                      </a:r>
                    </a:p>
                    <a:p>
                      <a:r>
                        <a:rPr lang="en-GB" sz="1200" b="1" dirty="0" smtClean="0">
                          <a:solidFill>
                            <a:schemeClr val="tx1"/>
                          </a:solidFill>
                        </a:rPr>
                        <a:t>Monologue</a:t>
                      </a:r>
                      <a:r>
                        <a:rPr lang="en-GB" sz="1200" b="0" dirty="0" smtClean="0">
                          <a:solidFill>
                            <a:schemeClr val="tx1"/>
                          </a:solidFill>
                        </a:rPr>
                        <a:t> A long, uninterrupted speech by one character in a play.</a:t>
                      </a:r>
                    </a:p>
                    <a:p>
                      <a:r>
                        <a:rPr lang="en-GB" sz="1200" b="1" dirty="0" smtClean="0">
                          <a:solidFill>
                            <a:schemeClr val="tx1"/>
                          </a:solidFill>
                        </a:rPr>
                        <a:t>Duologue</a:t>
                      </a:r>
                      <a:r>
                        <a:rPr lang="en-GB" sz="1200" b="0" dirty="0" smtClean="0">
                          <a:solidFill>
                            <a:schemeClr val="tx1"/>
                          </a:solidFill>
                        </a:rPr>
                        <a:t> A conversation/</a:t>
                      </a:r>
                      <a:r>
                        <a:rPr lang="en-GB" sz="1200" b="0" baseline="0" dirty="0" smtClean="0">
                          <a:solidFill>
                            <a:schemeClr val="tx1"/>
                          </a:solidFill>
                        </a:rPr>
                        <a:t> interaction between two characters in a play.</a:t>
                      </a:r>
                    </a:p>
                    <a:p>
                      <a:r>
                        <a:rPr lang="en-GB" sz="1200" b="1" baseline="0" dirty="0" smtClean="0">
                          <a:solidFill>
                            <a:schemeClr val="tx1"/>
                          </a:solidFill>
                        </a:rPr>
                        <a:t>Hot Seating </a:t>
                      </a:r>
                      <a:r>
                        <a:rPr lang="en-GB" sz="1200" b="0" baseline="0" dirty="0" smtClean="0">
                          <a:solidFill>
                            <a:schemeClr val="tx1"/>
                          </a:solidFill>
                        </a:rPr>
                        <a:t>A technique in which you interview an actor who answers in role in order to discover more about that character and/or their situation.</a:t>
                      </a:r>
                      <a:endParaRPr lang="en-GB" sz="1200" b="0" dirty="0" smtClean="0">
                        <a:solidFill>
                          <a:schemeClr val="tx1"/>
                        </a:solidFill>
                      </a:endParaRPr>
                    </a:p>
                    <a:p>
                      <a:r>
                        <a:rPr lang="en-GB" sz="1200" b="1" dirty="0" smtClean="0">
                          <a:solidFill>
                            <a:schemeClr val="tx1"/>
                          </a:solidFill>
                        </a:rPr>
                        <a:t>Tone</a:t>
                      </a:r>
                      <a:r>
                        <a:rPr lang="en-GB" sz="1200" b="0" dirty="0" smtClean="0">
                          <a:solidFill>
                            <a:schemeClr val="tx1"/>
                          </a:solidFill>
                        </a:rPr>
                        <a:t> This suggests the mood and intention towards the listener – e.g. happy or</a:t>
                      </a:r>
                    </a:p>
                    <a:p>
                      <a:r>
                        <a:rPr lang="en-GB" sz="1200" b="0" dirty="0" smtClean="0">
                          <a:solidFill>
                            <a:schemeClr val="tx1"/>
                          </a:solidFill>
                        </a:rPr>
                        <a:t>aggressive are ways to describe the mood of someone’s voice.</a:t>
                      </a:r>
                    </a:p>
                    <a:p>
                      <a:r>
                        <a:rPr lang="en-GB" sz="1200" b="1" dirty="0" smtClean="0">
                          <a:solidFill>
                            <a:schemeClr val="tx1"/>
                          </a:solidFill>
                        </a:rPr>
                        <a:t>Entrances</a:t>
                      </a:r>
                      <a:r>
                        <a:rPr lang="en-GB" sz="1200" b="0" dirty="0" smtClean="0">
                          <a:solidFill>
                            <a:schemeClr val="tx1"/>
                          </a:solidFill>
                        </a:rPr>
                        <a:t> Stage direction indicating the act of entering the play area during a performance.</a:t>
                      </a:r>
                    </a:p>
                    <a:p>
                      <a:r>
                        <a:rPr lang="en-GB" sz="1200" b="1" i="0" dirty="0" smtClean="0">
                          <a:solidFill>
                            <a:schemeClr val="tx1"/>
                          </a:solidFill>
                        </a:rPr>
                        <a:t>Exits </a:t>
                      </a:r>
                      <a:r>
                        <a:rPr lang="en-GB" sz="1200" b="0" dirty="0" smtClean="0">
                          <a:solidFill>
                            <a:schemeClr val="tx1"/>
                          </a:solidFill>
                        </a:rPr>
                        <a:t>Stage direction; to leave the stage.</a:t>
                      </a:r>
                    </a:p>
                    <a:p>
                      <a:r>
                        <a:rPr lang="en-GB" sz="1200" b="1" dirty="0" smtClean="0">
                          <a:solidFill>
                            <a:schemeClr val="tx1"/>
                          </a:solidFill>
                        </a:rPr>
                        <a:t>Genre</a:t>
                      </a:r>
                      <a:r>
                        <a:rPr lang="en-GB" sz="1200" b="0" dirty="0" smtClean="0">
                          <a:solidFill>
                            <a:schemeClr val="tx1"/>
                          </a:solidFill>
                        </a:rPr>
                        <a:t> ‘Genre’ refers to a specific style that involves a particular set of characteristics.</a:t>
                      </a:r>
                    </a:p>
                    <a:p>
                      <a:r>
                        <a:rPr lang="en-GB" sz="1200" b="1" dirty="0" smtClean="0">
                          <a:solidFill>
                            <a:schemeClr val="tx1"/>
                          </a:solidFill>
                        </a:rPr>
                        <a:t>Climax</a:t>
                      </a:r>
                      <a:r>
                        <a:rPr lang="en-GB" sz="1200" b="0" dirty="0" smtClean="0">
                          <a:solidFill>
                            <a:schemeClr val="tx1"/>
                          </a:solidFill>
                        </a:rPr>
                        <a:t> The point of greatest intensity in a series or progression of events in a play,</a:t>
                      </a:r>
                    </a:p>
                    <a:p>
                      <a:r>
                        <a:rPr lang="en-GB" sz="1200" b="0" dirty="0" smtClean="0">
                          <a:solidFill>
                            <a:schemeClr val="tx1"/>
                          </a:solidFill>
                        </a:rPr>
                        <a:t>often forming the turning point of the plot and leading to some kind of resolution.</a:t>
                      </a:r>
                    </a:p>
                    <a:p>
                      <a:r>
                        <a:rPr lang="en-GB" sz="1200" b="1" dirty="0" smtClean="0">
                          <a:solidFill>
                            <a:schemeClr val="tx1"/>
                          </a:solidFill>
                        </a:rPr>
                        <a:t>Resolution</a:t>
                      </a:r>
                      <a:r>
                        <a:rPr lang="en-GB" sz="1200" b="0" dirty="0" smtClean="0">
                          <a:solidFill>
                            <a:schemeClr val="tx1"/>
                          </a:solidFill>
                        </a:rPr>
                        <a:t> How the problem or conflict in a drama is solved or concluded.</a:t>
                      </a:r>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GB"/>
                    </a:p>
                  </a:txBody>
                  <a:tcPr/>
                </a:tc>
                <a:extLst>
                  <a:ext uri="{0D108BD9-81ED-4DB2-BD59-A6C34878D82A}">
                    <a16:rowId xmlns:a16="http://schemas.microsoft.com/office/drawing/2014/main" val="4218796646"/>
                  </a:ext>
                </a:extLst>
              </a:tr>
              <a:tr h="3963442">
                <a:tc>
                  <a:txBody>
                    <a:bodyPr/>
                    <a:lstStyle/>
                    <a:p>
                      <a:r>
                        <a:rPr lang="en-GB" sz="1200" b="1" u="sng" dirty="0" smtClean="0">
                          <a:solidFill>
                            <a:schemeClr val="tx1"/>
                          </a:solidFill>
                        </a:rPr>
                        <a:t>Frankenstein</a:t>
                      </a:r>
                      <a:r>
                        <a:rPr lang="en-GB" sz="1200" b="1" u="sng" baseline="0" dirty="0" smtClean="0">
                          <a:solidFill>
                            <a:schemeClr val="tx1"/>
                          </a:solidFill>
                        </a:rPr>
                        <a:t> – Historical Context</a:t>
                      </a:r>
                    </a:p>
                    <a:p>
                      <a:pPr marL="171450" indent="-171450">
                        <a:buFont typeface="Arial" panose="020B0604020202020204" pitchFamily="34" charset="0"/>
                        <a:buChar char="•"/>
                      </a:pPr>
                      <a:r>
                        <a:rPr lang="en-GB" sz="1200" dirty="0" smtClean="0"/>
                        <a:t>Frankenstein is a novel written by Mary Shelley in 1818.</a:t>
                      </a:r>
                    </a:p>
                    <a:p>
                      <a:pPr marL="171450" indent="-171450">
                        <a:buFont typeface="Arial" panose="020B0604020202020204" pitchFamily="34" charset="0"/>
                        <a:buChar char="•"/>
                      </a:pPr>
                      <a:r>
                        <a:rPr lang="en-GB" sz="1200" dirty="0" smtClean="0"/>
                        <a:t>It is about a scientist called Victor Frankenstein, who tries to create a new life using the body parts of corpses.</a:t>
                      </a:r>
                      <a:endParaRPr lang="en-GB" sz="1200" b="1" dirty="0">
                        <a:solidFill>
                          <a:schemeClr val="tx1"/>
                        </a:solidFill>
                      </a:endParaRPr>
                    </a:p>
                    <a:p>
                      <a:pPr marL="171450" indent="-171450">
                        <a:buFont typeface="Arial" panose="020B0604020202020204" pitchFamily="34" charset="0"/>
                        <a:buChar char="•"/>
                      </a:pPr>
                      <a:r>
                        <a:rPr lang="en-GB" sz="1200" b="1" dirty="0" smtClean="0">
                          <a:solidFill>
                            <a:schemeClr val="tx1"/>
                          </a:solidFill>
                        </a:rPr>
                        <a:t>Frankenstein</a:t>
                      </a:r>
                      <a:r>
                        <a:rPr lang="en-GB" sz="1200" b="1" baseline="0" dirty="0" smtClean="0">
                          <a:solidFill>
                            <a:schemeClr val="tx1"/>
                          </a:solidFill>
                        </a:rPr>
                        <a:t> is part of the Gothic Genre</a:t>
                      </a:r>
                    </a:p>
                    <a:p>
                      <a:pPr marL="171450" indent="-171450">
                        <a:buFont typeface="Arial" panose="020B0604020202020204" pitchFamily="34" charset="0"/>
                        <a:buChar char="•"/>
                      </a:pPr>
                      <a:r>
                        <a:rPr lang="en-GB" sz="1200" b="1" dirty="0" smtClean="0"/>
                        <a:t>The elements of Gothic Genre include: </a:t>
                      </a:r>
                    </a:p>
                    <a:p>
                      <a:pPr marL="742950" lvl="1" indent="-285750">
                        <a:buFont typeface="Arial" panose="020B0604020202020204" pitchFamily="34" charset="0"/>
                        <a:buChar char="•"/>
                      </a:pPr>
                      <a:r>
                        <a:rPr lang="en-GB" sz="1200" dirty="0" smtClean="0"/>
                        <a:t>Horror settings (haunted castles)</a:t>
                      </a:r>
                    </a:p>
                    <a:p>
                      <a:pPr marL="742950" lvl="1" indent="-285750">
                        <a:buFont typeface="Arial" panose="020B0604020202020204" pitchFamily="34" charset="0"/>
                        <a:buChar char="•"/>
                      </a:pPr>
                      <a:r>
                        <a:rPr lang="en-GB" sz="1200" dirty="0" smtClean="0"/>
                        <a:t>Supernatural forces (ghosts)</a:t>
                      </a:r>
                    </a:p>
                    <a:p>
                      <a:pPr marL="742950" lvl="1" indent="-285750">
                        <a:buFont typeface="Arial" panose="020B0604020202020204" pitchFamily="34" charset="0"/>
                        <a:buChar char="•"/>
                      </a:pPr>
                      <a:r>
                        <a:rPr lang="en-GB" sz="1200" dirty="0" smtClean="0"/>
                        <a:t>Rebellious anti-heroes</a:t>
                      </a:r>
                    </a:p>
                    <a:p>
                      <a:pPr marL="742950" lvl="1" indent="-285750">
                        <a:buFont typeface="Arial" panose="020B0604020202020204" pitchFamily="34" charset="0"/>
                        <a:buChar char="•"/>
                      </a:pPr>
                      <a:r>
                        <a:rPr lang="en-GB" sz="1200" dirty="0" smtClean="0"/>
                        <a:t>Family curses</a:t>
                      </a:r>
                    </a:p>
                    <a:p>
                      <a:pPr marL="742950" lvl="1" indent="-285750">
                        <a:buFont typeface="Arial" panose="020B0604020202020204" pitchFamily="34" charset="0"/>
                        <a:buChar char="•"/>
                      </a:pPr>
                      <a:r>
                        <a:rPr lang="en-GB" sz="1200" dirty="0" smtClean="0"/>
                        <a:t>Fear</a:t>
                      </a:r>
                    </a:p>
                    <a:p>
                      <a:pPr marL="742950" lvl="1" indent="-285750">
                        <a:buFont typeface="Arial" panose="020B0604020202020204" pitchFamily="34" charset="0"/>
                        <a:buChar char="•"/>
                      </a:pPr>
                      <a:r>
                        <a:rPr lang="en-GB" sz="1200" dirty="0" smtClean="0"/>
                        <a:t>Gloomy and mysterious atmosphere</a:t>
                      </a:r>
                    </a:p>
                    <a:p>
                      <a:pPr marL="742950" lvl="1" indent="-285750">
                        <a:buFont typeface="Arial" panose="020B0604020202020204" pitchFamily="34" charset="0"/>
                        <a:buChar char="•"/>
                      </a:pPr>
                      <a:r>
                        <a:rPr lang="en-GB" sz="1200" dirty="0" smtClean="0"/>
                        <a:t>Struggle between good and evil</a:t>
                      </a:r>
                    </a:p>
                    <a:p>
                      <a:pPr marL="742950" lvl="1" indent="-285750">
                        <a:buFont typeface="Arial" panose="020B0604020202020204" pitchFamily="34" charset="0"/>
                        <a:buChar char="•"/>
                      </a:pPr>
                      <a:r>
                        <a:rPr lang="en-GB" sz="1200" dirty="0" smtClean="0"/>
                        <a:t>A contrast between reason and faith</a:t>
                      </a:r>
                    </a:p>
                    <a:p>
                      <a:pPr marL="171450" lvl="0" indent="-171450">
                        <a:buFont typeface="Arial" panose="020B0604020202020204" pitchFamily="34" charset="0"/>
                        <a:buChar char="•"/>
                      </a:pPr>
                      <a:r>
                        <a:rPr lang="en-GB" sz="1200" dirty="0" smtClean="0"/>
                        <a:t>Gothic literature emerged in late 18th century Europe during a time when science and medicine was advancing, and some people began to question their religious beliefs. </a:t>
                      </a:r>
                    </a:p>
                    <a:p>
                      <a:pPr marL="171450" lvl="0" indent="-171450">
                        <a:buFont typeface="Arial" panose="020B0604020202020204" pitchFamily="34" charset="0"/>
                        <a:buChar char="•"/>
                      </a:pPr>
                      <a:r>
                        <a:rPr lang="en-GB" sz="1200" dirty="0" smtClean="0"/>
                        <a:t>Parts of Europe were far more religious than the present day. Events that could not be explained were viewed as an act of God or from a supernatural force. However, science was beginning to break down these barriers. Consequently, some people thought that this, and science, was dangerous. Scientists, such as Luigi Galvani, were pushing boundaries. Galvani found that frogs’ legs twitched as if alive when struck by electricity.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GB"/>
                    </a:p>
                  </a:txBody>
                  <a:tcPr/>
                </a:tc>
                <a:extLst>
                  <a:ext uri="{0D108BD9-81ED-4DB2-BD59-A6C34878D82A}">
                    <a16:rowId xmlns:a16="http://schemas.microsoft.com/office/drawing/2014/main" val="1526632698"/>
                  </a:ext>
                </a:extLst>
              </a:tr>
            </a:tbl>
          </a:graphicData>
        </a:graphic>
      </p:graphicFrame>
    </p:spTree>
    <p:extLst>
      <p:ext uri="{BB962C8B-B14F-4D97-AF65-F5344CB8AC3E}">
        <p14:creationId xmlns:p14="http://schemas.microsoft.com/office/powerpoint/2010/main" val="35747384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3135</Words>
  <Application>Microsoft Office PowerPoint</Application>
  <PresentationFormat>Widescreen</PresentationFormat>
  <Paragraphs>189</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zphilippou</dc:creator>
  <cp:lastModifiedBy>zphilippou</cp:lastModifiedBy>
  <cp:revision>1</cp:revision>
  <dcterms:created xsi:type="dcterms:W3CDTF">2024-01-28T19:40:34Z</dcterms:created>
  <dcterms:modified xsi:type="dcterms:W3CDTF">2024-01-28T19:45:26Z</dcterms:modified>
</cp:coreProperties>
</file>