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B9E9D3E-023A-41BD-9ED4-4C550A354953}" type="datetimeFigureOut">
              <a:rPr lang="en-GB" smtClean="0"/>
              <a:t>13/11/2024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8FC852-EB44-46FB-BCE7-BDEA1E2BB554}" type="slidenum">
              <a:rPr lang="en-GB" smtClean="0"/>
              <a:t>‹#›</a:t>
            </a:fld>
            <a:endParaRPr lang="en-GB"/>
          </a:p>
        </p:txBody>
      </p:sp>
    </p:spTree>
    <p:extLst>
      <p:ext uri="{BB962C8B-B14F-4D97-AF65-F5344CB8AC3E}">
        <p14:creationId xmlns:p14="http://schemas.microsoft.com/office/powerpoint/2010/main" val="1019455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B9E9D3E-023A-41BD-9ED4-4C550A354953}" type="datetimeFigureOut">
              <a:rPr lang="en-GB" smtClean="0"/>
              <a:t>13/11/2024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8FC852-EB44-46FB-BCE7-BDEA1E2BB554}" type="slidenum">
              <a:rPr lang="en-GB" smtClean="0"/>
              <a:t>‹#›</a:t>
            </a:fld>
            <a:endParaRPr lang="en-GB"/>
          </a:p>
        </p:txBody>
      </p:sp>
    </p:spTree>
    <p:extLst>
      <p:ext uri="{BB962C8B-B14F-4D97-AF65-F5344CB8AC3E}">
        <p14:creationId xmlns:p14="http://schemas.microsoft.com/office/powerpoint/2010/main" val="3855579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B9E9D3E-023A-41BD-9ED4-4C550A354953}" type="datetimeFigureOut">
              <a:rPr lang="en-GB" smtClean="0"/>
              <a:t>13/11/2024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8FC852-EB44-46FB-BCE7-BDEA1E2BB554}" type="slidenum">
              <a:rPr lang="en-GB" smtClean="0"/>
              <a:t>‹#›</a:t>
            </a:fld>
            <a:endParaRPr lang="en-GB"/>
          </a:p>
        </p:txBody>
      </p:sp>
    </p:spTree>
    <p:extLst>
      <p:ext uri="{BB962C8B-B14F-4D97-AF65-F5344CB8AC3E}">
        <p14:creationId xmlns:p14="http://schemas.microsoft.com/office/powerpoint/2010/main" val="4152815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B9E9D3E-023A-41BD-9ED4-4C550A354953}" type="datetimeFigureOut">
              <a:rPr lang="en-GB" smtClean="0"/>
              <a:t>13/11/2024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8FC852-EB44-46FB-BCE7-BDEA1E2BB554}" type="slidenum">
              <a:rPr lang="en-GB" smtClean="0"/>
              <a:t>‹#›</a:t>
            </a:fld>
            <a:endParaRPr lang="en-GB"/>
          </a:p>
        </p:txBody>
      </p:sp>
    </p:spTree>
    <p:extLst>
      <p:ext uri="{BB962C8B-B14F-4D97-AF65-F5344CB8AC3E}">
        <p14:creationId xmlns:p14="http://schemas.microsoft.com/office/powerpoint/2010/main" val="1328709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B9E9D3E-023A-41BD-9ED4-4C550A354953}" type="datetimeFigureOut">
              <a:rPr lang="en-GB" smtClean="0"/>
              <a:t>13/11/2024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8FC852-EB44-46FB-BCE7-BDEA1E2BB554}" type="slidenum">
              <a:rPr lang="en-GB" smtClean="0"/>
              <a:t>‹#›</a:t>
            </a:fld>
            <a:endParaRPr lang="en-GB"/>
          </a:p>
        </p:txBody>
      </p:sp>
    </p:spTree>
    <p:extLst>
      <p:ext uri="{BB962C8B-B14F-4D97-AF65-F5344CB8AC3E}">
        <p14:creationId xmlns:p14="http://schemas.microsoft.com/office/powerpoint/2010/main" val="2618815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B9E9D3E-023A-41BD-9ED4-4C550A354953}" type="datetimeFigureOut">
              <a:rPr lang="en-GB" smtClean="0"/>
              <a:t>13/11/2024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F8FC852-EB44-46FB-BCE7-BDEA1E2BB554}" type="slidenum">
              <a:rPr lang="en-GB" smtClean="0"/>
              <a:t>‹#›</a:t>
            </a:fld>
            <a:endParaRPr lang="en-GB"/>
          </a:p>
        </p:txBody>
      </p:sp>
    </p:spTree>
    <p:extLst>
      <p:ext uri="{BB962C8B-B14F-4D97-AF65-F5344CB8AC3E}">
        <p14:creationId xmlns:p14="http://schemas.microsoft.com/office/powerpoint/2010/main" val="3688949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B9E9D3E-023A-41BD-9ED4-4C550A354953}" type="datetimeFigureOut">
              <a:rPr lang="en-GB" smtClean="0"/>
              <a:t>13/11/2024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F8FC852-EB44-46FB-BCE7-BDEA1E2BB554}" type="slidenum">
              <a:rPr lang="en-GB" smtClean="0"/>
              <a:t>‹#›</a:t>
            </a:fld>
            <a:endParaRPr lang="en-GB"/>
          </a:p>
        </p:txBody>
      </p:sp>
    </p:spTree>
    <p:extLst>
      <p:ext uri="{BB962C8B-B14F-4D97-AF65-F5344CB8AC3E}">
        <p14:creationId xmlns:p14="http://schemas.microsoft.com/office/powerpoint/2010/main" val="2864675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B9E9D3E-023A-41BD-9ED4-4C550A354953}" type="datetimeFigureOut">
              <a:rPr lang="en-GB" smtClean="0"/>
              <a:t>13/11/2024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F8FC852-EB44-46FB-BCE7-BDEA1E2BB554}" type="slidenum">
              <a:rPr lang="en-GB" smtClean="0"/>
              <a:t>‹#›</a:t>
            </a:fld>
            <a:endParaRPr lang="en-GB"/>
          </a:p>
        </p:txBody>
      </p:sp>
    </p:spTree>
    <p:extLst>
      <p:ext uri="{BB962C8B-B14F-4D97-AF65-F5344CB8AC3E}">
        <p14:creationId xmlns:p14="http://schemas.microsoft.com/office/powerpoint/2010/main" val="176897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9E9D3E-023A-41BD-9ED4-4C550A354953}" type="datetimeFigureOut">
              <a:rPr lang="en-GB" smtClean="0"/>
              <a:t>13/11/2024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F8FC852-EB44-46FB-BCE7-BDEA1E2BB554}" type="slidenum">
              <a:rPr lang="en-GB" smtClean="0"/>
              <a:t>‹#›</a:t>
            </a:fld>
            <a:endParaRPr lang="en-GB"/>
          </a:p>
        </p:txBody>
      </p:sp>
    </p:spTree>
    <p:extLst>
      <p:ext uri="{BB962C8B-B14F-4D97-AF65-F5344CB8AC3E}">
        <p14:creationId xmlns:p14="http://schemas.microsoft.com/office/powerpoint/2010/main" val="1632687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B9E9D3E-023A-41BD-9ED4-4C550A354953}" type="datetimeFigureOut">
              <a:rPr lang="en-GB" smtClean="0"/>
              <a:t>13/11/2024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F8FC852-EB44-46FB-BCE7-BDEA1E2BB554}" type="slidenum">
              <a:rPr lang="en-GB" smtClean="0"/>
              <a:t>‹#›</a:t>
            </a:fld>
            <a:endParaRPr lang="en-GB"/>
          </a:p>
        </p:txBody>
      </p:sp>
    </p:spTree>
    <p:extLst>
      <p:ext uri="{BB962C8B-B14F-4D97-AF65-F5344CB8AC3E}">
        <p14:creationId xmlns:p14="http://schemas.microsoft.com/office/powerpoint/2010/main" val="2767271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B9E9D3E-023A-41BD-9ED4-4C550A354953}" type="datetimeFigureOut">
              <a:rPr lang="en-GB" smtClean="0"/>
              <a:t>13/11/2024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F8FC852-EB44-46FB-BCE7-BDEA1E2BB554}" type="slidenum">
              <a:rPr lang="en-GB" smtClean="0"/>
              <a:t>‹#›</a:t>
            </a:fld>
            <a:endParaRPr lang="en-GB"/>
          </a:p>
        </p:txBody>
      </p:sp>
    </p:spTree>
    <p:extLst>
      <p:ext uri="{BB962C8B-B14F-4D97-AF65-F5344CB8AC3E}">
        <p14:creationId xmlns:p14="http://schemas.microsoft.com/office/powerpoint/2010/main" val="2255091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9E9D3E-023A-41BD-9ED4-4C550A354953}" type="datetimeFigureOut">
              <a:rPr lang="en-GB" smtClean="0"/>
              <a:t>13/11/2024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FC852-EB44-46FB-BCE7-BDEA1E2BB554}" type="slidenum">
              <a:rPr lang="en-GB" smtClean="0"/>
              <a:t>‹#›</a:t>
            </a:fld>
            <a:endParaRPr lang="en-GB"/>
          </a:p>
        </p:txBody>
      </p:sp>
    </p:spTree>
    <p:extLst>
      <p:ext uri="{BB962C8B-B14F-4D97-AF65-F5344CB8AC3E}">
        <p14:creationId xmlns:p14="http://schemas.microsoft.com/office/powerpoint/2010/main" val="1112507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835445554"/>
              </p:ext>
            </p:extLst>
          </p:nvPr>
        </p:nvGraphicFramePr>
        <p:xfrm>
          <a:off x="0" y="66677"/>
          <a:ext cx="12115800" cy="6548146"/>
        </p:xfrm>
        <a:graphic>
          <a:graphicData uri="http://schemas.openxmlformats.org/drawingml/2006/table">
            <a:tbl>
              <a:tblPr firstRow="1" firstCol="1" bandRow="1">
                <a:tableStyleId>{5C22544A-7EE6-4342-B048-85BDC9FD1C3A}</a:tableStyleId>
              </a:tblPr>
              <a:tblGrid>
                <a:gridCol w="1438275">
                  <a:extLst>
                    <a:ext uri="{9D8B030D-6E8A-4147-A177-3AD203B41FA5}">
                      <a16:colId xmlns:a16="http://schemas.microsoft.com/office/drawing/2014/main" val="3732121282"/>
                    </a:ext>
                  </a:extLst>
                </a:gridCol>
                <a:gridCol w="10677525">
                  <a:extLst>
                    <a:ext uri="{9D8B030D-6E8A-4147-A177-3AD203B41FA5}">
                      <a16:colId xmlns:a16="http://schemas.microsoft.com/office/drawing/2014/main" val="2989575313"/>
                    </a:ext>
                  </a:extLst>
                </a:gridCol>
              </a:tblGrid>
              <a:tr h="316051">
                <a:tc gridSpan="2">
                  <a:txBody>
                    <a:bodyPr/>
                    <a:lstStyle/>
                    <a:p>
                      <a:pPr algn="ctr">
                        <a:lnSpc>
                          <a:spcPct val="107000"/>
                        </a:lnSpc>
                        <a:spcAft>
                          <a:spcPts val="0"/>
                        </a:spcAft>
                      </a:pPr>
                      <a:r>
                        <a:rPr lang="en-GB" sz="1050">
                          <a:effectLst/>
                        </a:rPr>
                        <a:t>YEAR 8 DRAMA KNOWLEDGE ORGANISER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tc hMerge="1">
                  <a:txBody>
                    <a:bodyPr/>
                    <a:lstStyle/>
                    <a:p>
                      <a:endParaRPr lang="en-GB"/>
                    </a:p>
                  </a:txBody>
                  <a:tcPr/>
                </a:tc>
                <a:extLst>
                  <a:ext uri="{0D108BD9-81ED-4DB2-BD59-A6C34878D82A}">
                    <a16:rowId xmlns:a16="http://schemas.microsoft.com/office/drawing/2014/main" val="2304058541"/>
                  </a:ext>
                </a:extLst>
              </a:tr>
              <a:tr h="316051">
                <a:tc gridSpan="2">
                  <a:txBody>
                    <a:bodyPr/>
                    <a:lstStyle/>
                    <a:p>
                      <a:pPr algn="ctr">
                        <a:lnSpc>
                          <a:spcPct val="107000"/>
                        </a:lnSpc>
                        <a:spcAft>
                          <a:spcPts val="0"/>
                        </a:spcAft>
                      </a:pPr>
                      <a:r>
                        <a:rPr lang="en-GB" sz="1050">
                          <a:effectLst/>
                        </a:rPr>
                        <a:t>HT1 – Darkwood Manor</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tc hMerge="1">
                  <a:txBody>
                    <a:bodyPr/>
                    <a:lstStyle/>
                    <a:p>
                      <a:endParaRPr lang="en-GB"/>
                    </a:p>
                  </a:txBody>
                  <a:tcPr/>
                </a:tc>
                <a:extLst>
                  <a:ext uri="{0D108BD9-81ED-4DB2-BD59-A6C34878D82A}">
                    <a16:rowId xmlns:a16="http://schemas.microsoft.com/office/drawing/2014/main" val="1797889346"/>
                  </a:ext>
                </a:extLst>
              </a:tr>
              <a:tr h="316051">
                <a:tc gridSpan="2">
                  <a:txBody>
                    <a:bodyPr/>
                    <a:lstStyle/>
                    <a:p>
                      <a:pPr algn="ctr">
                        <a:lnSpc>
                          <a:spcPct val="107000"/>
                        </a:lnSpc>
                        <a:spcAft>
                          <a:spcPts val="0"/>
                        </a:spcAft>
                      </a:pPr>
                      <a:r>
                        <a:rPr lang="en-GB" sz="1050">
                          <a:effectLst/>
                        </a:rPr>
                        <a:t>Subject Terminology:</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tc hMerge="1">
                  <a:txBody>
                    <a:bodyPr/>
                    <a:lstStyle/>
                    <a:p>
                      <a:endParaRPr lang="en-GB"/>
                    </a:p>
                  </a:txBody>
                  <a:tcPr/>
                </a:tc>
                <a:extLst>
                  <a:ext uri="{0D108BD9-81ED-4DB2-BD59-A6C34878D82A}">
                    <a16:rowId xmlns:a16="http://schemas.microsoft.com/office/drawing/2014/main" val="3813424536"/>
                  </a:ext>
                </a:extLst>
              </a:tr>
              <a:tr h="345235">
                <a:tc>
                  <a:txBody>
                    <a:bodyPr/>
                    <a:lstStyle/>
                    <a:p>
                      <a:pPr algn="ctr">
                        <a:lnSpc>
                          <a:spcPct val="107000"/>
                        </a:lnSpc>
                        <a:spcAft>
                          <a:spcPts val="0"/>
                        </a:spcAft>
                      </a:pPr>
                      <a:r>
                        <a:rPr lang="en-GB" sz="1600">
                          <a:effectLst/>
                        </a:rPr>
                        <a:t>Atmosphere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tc>
                  <a:txBody>
                    <a:bodyPr/>
                    <a:lstStyle/>
                    <a:p>
                      <a:pPr>
                        <a:lnSpc>
                          <a:spcPct val="107000"/>
                        </a:lnSpc>
                        <a:spcAft>
                          <a:spcPts val="0"/>
                        </a:spcAft>
                      </a:pPr>
                      <a:r>
                        <a:rPr lang="en-GB" sz="1600">
                          <a:effectLst/>
                        </a:rPr>
                        <a:t> The atmosphere is the mood of feeling of a scene. For example, tense, scary, light, happy.</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extLst>
                  <a:ext uri="{0D108BD9-81ED-4DB2-BD59-A6C34878D82A}">
                    <a16:rowId xmlns:a16="http://schemas.microsoft.com/office/drawing/2014/main" val="3317975790"/>
                  </a:ext>
                </a:extLst>
              </a:tr>
              <a:tr h="316051">
                <a:tc>
                  <a:txBody>
                    <a:bodyPr/>
                    <a:lstStyle/>
                    <a:p>
                      <a:pPr algn="ctr">
                        <a:lnSpc>
                          <a:spcPct val="107000"/>
                        </a:lnSpc>
                        <a:spcAft>
                          <a:spcPts val="0"/>
                        </a:spcAft>
                      </a:pPr>
                      <a:r>
                        <a:rPr lang="en-GB" sz="1600">
                          <a:effectLst/>
                        </a:rPr>
                        <a:t>Tension</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tc>
                  <a:txBody>
                    <a:bodyPr/>
                    <a:lstStyle/>
                    <a:p>
                      <a:pPr>
                        <a:lnSpc>
                          <a:spcPct val="107000"/>
                        </a:lnSpc>
                        <a:spcAft>
                          <a:spcPts val="0"/>
                        </a:spcAft>
                      </a:pPr>
                      <a:r>
                        <a:rPr lang="en-GB" sz="1600">
                          <a:effectLst/>
                        </a:rPr>
                        <a:t>Tension is the word to describe the feeling that something is about to happen.</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extLst>
                  <a:ext uri="{0D108BD9-81ED-4DB2-BD59-A6C34878D82A}">
                    <a16:rowId xmlns:a16="http://schemas.microsoft.com/office/drawing/2014/main" val="1164336069"/>
                  </a:ext>
                </a:extLst>
              </a:tr>
              <a:tr h="316051">
                <a:tc>
                  <a:txBody>
                    <a:bodyPr/>
                    <a:lstStyle/>
                    <a:p>
                      <a:pPr algn="ctr">
                        <a:lnSpc>
                          <a:spcPct val="107000"/>
                        </a:lnSpc>
                        <a:spcAft>
                          <a:spcPts val="0"/>
                        </a:spcAft>
                      </a:pPr>
                      <a:r>
                        <a:rPr lang="en-GB" sz="1600">
                          <a:effectLst/>
                        </a:rPr>
                        <a:t>Pace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tc>
                  <a:txBody>
                    <a:bodyPr/>
                    <a:lstStyle/>
                    <a:p>
                      <a:pPr>
                        <a:lnSpc>
                          <a:spcPct val="107000"/>
                        </a:lnSpc>
                        <a:spcAft>
                          <a:spcPts val="0"/>
                        </a:spcAft>
                      </a:pPr>
                      <a:r>
                        <a:rPr lang="en-GB" sz="1600">
                          <a:effectLst/>
                        </a:rPr>
                        <a:t>The speed at which someone speaks.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extLst>
                  <a:ext uri="{0D108BD9-81ED-4DB2-BD59-A6C34878D82A}">
                    <a16:rowId xmlns:a16="http://schemas.microsoft.com/office/drawing/2014/main" val="2776533540"/>
                  </a:ext>
                </a:extLst>
              </a:tr>
              <a:tr h="316051">
                <a:tc>
                  <a:txBody>
                    <a:bodyPr/>
                    <a:lstStyle/>
                    <a:p>
                      <a:pPr algn="ctr">
                        <a:lnSpc>
                          <a:spcPct val="107000"/>
                        </a:lnSpc>
                        <a:spcAft>
                          <a:spcPts val="0"/>
                        </a:spcAft>
                      </a:pPr>
                      <a:r>
                        <a:rPr lang="en-GB" sz="1600">
                          <a:effectLst/>
                        </a:rPr>
                        <a:t>Pitch</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tc>
                  <a:txBody>
                    <a:bodyPr/>
                    <a:lstStyle/>
                    <a:p>
                      <a:pPr>
                        <a:lnSpc>
                          <a:spcPct val="107000"/>
                        </a:lnSpc>
                        <a:spcAft>
                          <a:spcPts val="0"/>
                        </a:spcAft>
                      </a:pPr>
                      <a:r>
                        <a:rPr lang="en-GB" sz="1600">
                          <a:effectLst/>
                        </a:rPr>
                        <a:t>Speaking in a high, low or natural voice.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extLst>
                  <a:ext uri="{0D108BD9-81ED-4DB2-BD59-A6C34878D82A}">
                    <a16:rowId xmlns:a16="http://schemas.microsoft.com/office/drawing/2014/main" val="3733894903"/>
                  </a:ext>
                </a:extLst>
              </a:tr>
              <a:tr h="646827">
                <a:tc>
                  <a:txBody>
                    <a:bodyPr/>
                    <a:lstStyle/>
                    <a:p>
                      <a:pPr algn="ctr">
                        <a:lnSpc>
                          <a:spcPct val="107000"/>
                        </a:lnSpc>
                        <a:spcAft>
                          <a:spcPts val="0"/>
                        </a:spcAft>
                      </a:pPr>
                      <a:r>
                        <a:rPr lang="en-GB" sz="1600">
                          <a:effectLst/>
                        </a:rPr>
                        <a:t>Tone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tc>
                  <a:txBody>
                    <a:bodyPr/>
                    <a:lstStyle/>
                    <a:p>
                      <a:pPr>
                        <a:lnSpc>
                          <a:spcPct val="107000"/>
                        </a:lnSpc>
                        <a:spcAft>
                          <a:spcPts val="0"/>
                        </a:spcAft>
                      </a:pPr>
                      <a:r>
                        <a:rPr lang="en-GB" sz="1600">
                          <a:effectLst/>
                        </a:rPr>
                        <a:t>Tone of voice is its 'colour' or emotional quality. You must make sure that your tone of voice matches the character's mood and what you need to communicate about their feelings.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extLst>
                  <a:ext uri="{0D108BD9-81ED-4DB2-BD59-A6C34878D82A}">
                    <a16:rowId xmlns:a16="http://schemas.microsoft.com/office/drawing/2014/main" val="3245338305"/>
                  </a:ext>
                </a:extLst>
              </a:tr>
              <a:tr h="316051">
                <a:tc>
                  <a:txBody>
                    <a:bodyPr/>
                    <a:lstStyle/>
                    <a:p>
                      <a:pPr algn="ctr">
                        <a:lnSpc>
                          <a:spcPct val="107000"/>
                        </a:lnSpc>
                        <a:spcAft>
                          <a:spcPts val="0"/>
                        </a:spcAft>
                      </a:pPr>
                      <a:r>
                        <a:rPr lang="en-GB" sz="1600">
                          <a:effectLst/>
                        </a:rPr>
                        <a:t>Corpsing</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tc>
                  <a:txBody>
                    <a:bodyPr/>
                    <a:lstStyle/>
                    <a:p>
                      <a:pPr>
                        <a:lnSpc>
                          <a:spcPct val="107000"/>
                        </a:lnSpc>
                        <a:spcAft>
                          <a:spcPts val="0"/>
                        </a:spcAft>
                      </a:pPr>
                      <a:r>
                        <a:rPr lang="en-GB" sz="1600">
                          <a:effectLst/>
                        </a:rPr>
                        <a:t>Where an actor breaks character. This is considered very unprofessional.</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extLst>
                  <a:ext uri="{0D108BD9-81ED-4DB2-BD59-A6C34878D82A}">
                    <a16:rowId xmlns:a16="http://schemas.microsoft.com/office/drawing/2014/main" val="1910257114"/>
                  </a:ext>
                </a:extLst>
              </a:tr>
              <a:tr h="316051">
                <a:tc gridSpan="2">
                  <a:txBody>
                    <a:bodyPr/>
                    <a:lstStyle/>
                    <a:p>
                      <a:pPr algn="ctr">
                        <a:lnSpc>
                          <a:spcPct val="107000"/>
                        </a:lnSpc>
                        <a:spcAft>
                          <a:spcPts val="0"/>
                        </a:spcAft>
                      </a:pPr>
                      <a:r>
                        <a:rPr lang="en-GB" sz="1600">
                          <a:effectLst/>
                        </a:rPr>
                        <a:t>Dramatic Techniques: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tc hMerge="1">
                  <a:txBody>
                    <a:bodyPr/>
                    <a:lstStyle/>
                    <a:p>
                      <a:endParaRPr lang="en-GB"/>
                    </a:p>
                  </a:txBody>
                  <a:tcPr/>
                </a:tc>
                <a:extLst>
                  <a:ext uri="{0D108BD9-81ED-4DB2-BD59-A6C34878D82A}">
                    <a16:rowId xmlns:a16="http://schemas.microsoft.com/office/drawing/2014/main" val="858966141"/>
                  </a:ext>
                </a:extLst>
              </a:tr>
              <a:tr h="646827">
                <a:tc>
                  <a:txBody>
                    <a:bodyPr/>
                    <a:lstStyle/>
                    <a:p>
                      <a:pPr algn="ctr">
                        <a:lnSpc>
                          <a:spcPct val="107000"/>
                        </a:lnSpc>
                        <a:spcAft>
                          <a:spcPts val="0"/>
                        </a:spcAft>
                      </a:pPr>
                      <a:r>
                        <a:rPr lang="en-GB" sz="1600">
                          <a:effectLst/>
                        </a:rPr>
                        <a:t>Soundscape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tc>
                  <a:txBody>
                    <a:bodyPr/>
                    <a:lstStyle/>
                    <a:p>
                      <a:pPr>
                        <a:lnSpc>
                          <a:spcPct val="107000"/>
                        </a:lnSpc>
                        <a:spcAft>
                          <a:spcPts val="0"/>
                        </a:spcAft>
                      </a:pPr>
                      <a:r>
                        <a:rPr lang="en-GB" sz="1600">
                          <a:effectLst/>
                        </a:rPr>
                        <a:t>A soundscape is a series of sounds created by actors (not words, echoes, repetition, or speaking together) that create a setting or suggest a scene. Sounds could range from wind, to creaking boards, to laughter.</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extLst>
                  <a:ext uri="{0D108BD9-81ED-4DB2-BD59-A6C34878D82A}">
                    <a16:rowId xmlns:a16="http://schemas.microsoft.com/office/drawing/2014/main" val="1553612783"/>
                  </a:ext>
                </a:extLst>
              </a:tr>
              <a:tr h="646827">
                <a:tc>
                  <a:txBody>
                    <a:bodyPr/>
                    <a:lstStyle/>
                    <a:p>
                      <a:pPr algn="ctr">
                        <a:lnSpc>
                          <a:spcPct val="107000"/>
                        </a:lnSpc>
                        <a:spcAft>
                          <a:spcPts val="0"/>
                        </a:spcAft>
                      </a:pPr>
                      <a:r>
                        <a:rPr lang="en-GB" sz="1600">
                          <a:effectLst/>
                        </a:rPr>
                        <a:t>Thought-Tracking</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tc>
                  <a:txBody>
                    <a:bodyPr/>
                    <a:lstStyle/>
                    <a:p>
                      <a:pPr>
                        <a:lnSpc>
                          <a:spcPct val="107000"/>
                        </a:lnSpc>
                        <a:spcAft>
                          <a:spcPts val="0"/>
                        </a:spcAft>
                      </a:pPr>
                      <a:r>
                        <a:rPr lang="en-GB" sz="1600">
                          <a:effectLst/>
                        </a:rPr>
                        <a:t>A thought-track is when a character steps out of a scene to address the audience about how they're feeling. Sometimes the character might feel something different to the words they're speaking.</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extLst>
                  <a:ext uri="{0D108BD9-81ED-4DB2-BD59-A6C34878D82A}">
                    <a16:rowId xmlns:a16="http://schemas.microsoft.com/office/drawing/2014/main" val="852823898"/>
                  </a:ext>
                </a:extLst>
              </a:tr>
              <a:tr h="646827">
                <a:tc>
                  <a:txBody>
                    <a:bodyPr/>
                    <a:lstStyle/>
                    <a:p>
                      <a:pPr algn="ctr">
                        <a:lnSpc>
                          <a:spcPct val="107000"/>
                        </a:lnSpc>
                        <a:spcAft>
                          <a:spcPts val="0"/>
                        </a:spcAft>
                      </a:pPr>
                      <a:r>
                        <a:rPr lang="en-GB" sz="1600">
                          <a:effectLst/>
                        </a:rPr>
                        <a:t>Narration</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tc>
                  <a:txBody>
                    <a:bodyPr/>
                    <a:lstStyle/>
                    <a:p>
                      <a:pPr>
                        <a:lnSpc>
                          <a:spcPct val="107000"/>
                        </a:lnSpc>
                        <a:spcAft>
                          <a:spcPts val="0"/>
                        </a:spcAft>
                      </a:pPr>
                      <a:r>
                        <a:rPr lang="en-GB" sz="1600">
                          <a:effectLst/>
                        </a:rPr>
                        <a:t>Narrating is adding a spoken commentary for the audience about the action onstage. A narrator is like a storyteller informing the audience about the plot. Narration is useful in making a story more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extLst>
                  <a:ext uri="{0D108BD9-81ED-4DB2-BD59-A6C34878D82A}">
                    <a16:rowId xmlns:a16="http://schemas.microsoft.com/office/drawing/2014/main" val="3273117241"/>
                  </a:ext>
                </a:extLst>
              </a:tr>
              <a:tr h="690469">
                <a:tc>
                  <a:txBody>
                    <a:bodyPr/>
                    <a:lstStyle/>
                    <a:p>
                      <a:pPr algn="ctr">
                        <a:lnSpc>
                          <a:spcPct val="107000"/>
                        </a:lnSpc>
                        <a:spcAft>
                          <a:spcPts val="0"/>
                        </a:spcAft>
                      </a:pPr>
                      <a:r>
                        <a:rPr lang="en-GB" sz="1600">
                          <a:effectLst/>
                        </a:rPr>
                        <a:t>Hot-Seating</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tc>
                  <a:txBody>
                    <a:bodyPr/>
                    <a:lstStyle/>
                    <a:p>
                      <a:pPr>
                        <a:lnSpc>
                          <a:spcPct val="107000"/>
                        </a:lnSpc>
                        <a:spcAft>
                          <a:spcPts val="0"/>
                        </a:spcAft>
                      </a:pPr>
                      <a:r>
                        <a:rPr lang="en-GB" sz="1600">
                          <a:effectLst/>
                        </a:rPr>
                        <a:t>Hot Seating is a Drama strategy that helps actors to develop their knowledge of their character. Questions are asked to the actor sitting in the 'hot-seat' who answers in character. They can use their imagination to answer the questions if they do not already know the answer.</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extLst>
                  <a:ext uri="{0D108BD9-81ED-4DB2-BD59-A6C34878D82A}">
                    <a16:rowId xmlns:a16="http://schemas.microsoft.com/office/drawing/2014/main" val="445608021"/>
                  </a:ext>
                </a:extLst>
              </a:tr>
              <a:tr h="316051">
                <a:tc>
                  <a:txBody>
                    <a:bodyPr/>
                    <a:lstStyle/>
                    <a:p>
                      <a:pPr algn="ctr">
                        <a:lnSpc>
                          <a:spcPct val="107000"/>
                        </a:lnSpc>
                        <a:spcAft>
                          <a:spcPts val="0"/>
                        </a:spcAft>
                      </a:pPr>
                      <a:r>
                        <a:rPr lang="en-GB" sz="1600">
                          <a:effectLst/>
                        </a:rPr>
                        <a:t>Choral Speaking</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tc>
                  <a:txBody>
                    <a:bodyPr/>
                    <a:lstStyle/>
                    <a:p>
                      <a:pPr>
                        <a:lnSpc>
                          <a:spcPct val="107000"/>
                        </a:lnSpc>
                        <a:spcAft>
                          <a:spcPts val="0"/>
                        </a:spcAft>
                      </a:pPr>
                      <a:r>
                        <a:rPr lang="en-GB" sz="1600" dirty="0">
                          <a:effectLst/>
                        </a:rPr>
                        <a:t>Speaking as a group and in unison (all together)</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1307" marR="31307" marT="0" marB="0"/>
                </a:tc>
                <a:extLst>
                  <a:ext uri="{0D108BD9-81ED-4DB2-BD59-A6C34878D82A}">
                    <a16:rowId xmlns:a16="http://schemas.microsoft.com/office/drawing/2014/main" val="4154439026"/>
                  </a:ext>
                </a:extLst>
              </a:tr>
            </a:tbl>
          </a:graphicData>
        </a:graphic>
      </p:graphicFrame>
    </p:spTree>
    <p:extLst>
      <p:ext uri="{BB962C8B-B14F-4D97-AF65-F5344CB8AC3E}">
        <p14:creationId xmlns:p14="http://schemas.microsoft.com/office/powerpoint/2010/main" val="398519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812091681"/>
              </p:ext>
            </p:extLst>
          </p:nvPr>
        </p:nvGraphicFramePr>
        <p:xfrm>
          <a:off x="123823" y="180977"/>
          <a:ext cx="11906251" cy="6654088"/>
        </p:xfrm>
        <a:graphic>
          <a:graphicData uri="http://schemas.openxmlformats.org/drawingml/2006/table">
            <a:tbl>
              <a:tblPr firstRow="1" firstCol="1" bandRow="1">
                <a:tableStyleId>{5C22544A-7EE6-4342-B048-85BDC9FD1C3A}</a:tableStyleId>
              </a:tblPr>
              <a:tblGrid>
                <a:gridCol w="1629688">
                  <a:extLst>
                    <a:ext uri="{9D8B030D-6E8A-4147-A177-3AD203B41FA5}">
                      <a16:colId xmlns:a16="http://schemas.microsoft.com/office/drawing/2014/main" val="203960329"/>
                    </a:ext>
                  </a:extLst>
                </a:gridCol>
                <a:gridCol w="4176366">
                  <a:extLst>
                    <a:ext uri="{9D8B030D-6E8A-4147-A177-3AD203B41FA5}">
                      <a16:colId xmlns:a16="http://schemas.microsoft.com/office/drawing/2014/main" val="1537282224"/>
                    </a:ext>
                  </a:extLst>
                </a:gridCol>
                <a:gridCol w="1810936">
                  <a:extLst>
                    <a:ext uri="{9D8B030D-6E8A-4147-A177-3AD203B41FA5}">
                      <a16:colId xmlns:a16="http://schemas.microsoft.com/office/drawing/2014/main" val="2312569311"/>
                    </a:ext>
                  </a:extLst>
                </a:gridCol>
                <a:gridCol w="4289261">
                  <a:extLst>
                    <a:ext uri="{9D8B030D-6E8A-4147-A177-3AD203B41FA5}">
                      <a16:colId xmlns:a16="http://schemas.microsoft.com/office/drawing/2014/main" val="4030040337"/>
                    </a:ext>
                  </a:extLst>
                </a:gridCol>
              </a:tblGrid>
              <a:tr h="197294">
                <a:tc gridSpan="4">
                  <a:txBody>
                    <a:bodyPr/>
                    <a:lstStyle/>
                    <a:p>
                      <a:pPr algn="ctr">
                        <a:lnSpc>
                          <a:spcPct val="107000"/>
                        </a:lnSpc>
                        <a:spcAft>
                          <a:spcPts val="0"/>
                        </a:spcAft>
                      </a:pPr>
                      <a:r>
                        <a:rPr lang="en-GB" sz="1400">
                          <a:effectLst/>
                        </a:rPr>
                        <a:t>YEAR 8 DRAMA KNOWLEDGE ORGANISER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29251086"/>
                  </a:ext>
                </a:extLst>
              </a:tr>
              <a:tr h="255420">
                <a:tc gridSpan="4">
                  <a:txBody>
                    <a:bodyPr/>
                    <a:lstStyle/>
                    <a:p>
                      <a:pPr algn="ctr">
                        <a:lnSpc>
                          <a:spcPct val="107000"/>
                        </a:lnSpc>
                        <a:spcAft>
                          <a:spcPts val="0"/>
                        </a:spcAft>
                      </a:pPr>
                      <a:r>
                        <a:rPr lang="en-GB" sz="1400">
                          <a:effectLst/>
                        </a:rPr>
                        <a:t>HT2 – Aliens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18392982"/>
                  </a:ext>
                </a:extLst>
              </a:tr>
              <a:tr h="394589">
                <a:tc>
                  <a:txBody>
                    <a:bodyPr/>
                    <a:lstStyle/>
                    <a:p>
                      <a:pPr algn="l">
                        <a:lnSpc>
                          <a:spcPct val="107000"/>
                        </a:lnSpc>
                        <a:spcAft>
                          <a:spcPts val="0"/>
                        </a:spcAft>
                      </a:pPr>
                      <a:r>
                        <a:rPr lang="en-GB" sz="1400">
                          <a:effectLst/>
                        </a:rPr>
                        <a:t>Acting Techniques: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a:txBody>
                    <a:bodyPr/>
                    <a:lstStyle/>
                    <a:p>
                      <a:pPr algn="l">
                        <a:lnSpc>
                          <a:spcPct val="107000"/>
                        </a:lnSpc>
                        <a:spcAft>
                          <a:spcPts val="0"/>
                        </a:spcAft>
                      </a:pPr>
                      <a:r>
                        <a:rPr lang="en-GB" sz="1400">
                          <a:effectLst/>
                        </a:rPr>
                        <a:t>Definition: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a:txBody>
                    <a:bodyPr/>
                    <a:lstStyle/>
                    <a:p>
                      <a:pPr algn="l">
                        <a:lnSpc>
                          <a:spcPct val="107000"/>
                        </a:lnSpc>
                        <a:spcAft>
                          <a:spcPts val="0"/>
                        </a:spcAft>
                      </a:pPr>
                      <a:r>
                        <a:rPr lang="en-GB" sz="1400">
                          <a:effectLst/>
                        </a:rPr>
                        <a:t>Subject Terminology &amp; Key Vocabulary:</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a:txBody>
                    <a:bodyPr/>
                    <a:lstStyle/>
                    <a:p>
                      <a:pPr algn="l">
                        <a:lnSpc>
                          <a:spcPct val="107000"/>
                        </a:lnSpc>
                        <a:spcAft>
                          <a:spcPts val="0"/>
                        </a:spcAft>
                      </a:pPr>
                      <a:r>
                        <a:rPr lang="en-GB" sz="1400">
                          <a:effectLst/>
                        </a:rPr>
                        <a:t>Definition: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extLst>
                  <a:ext uri="{0D108BD9-81ED-4DB2-BD59-A6C34878D82A}">
                    <a16:rowId xmlns:a16="http://schemas.microsoft.com/office/drawing/2014/main" val="943203935"/>
                  </a:ext>
                </a:extLst>
              </a:tr>
              <a:tr h="591883">
                <a:tc>
                  <a:txBody>
                    <a:bodyPr/>
                    <a:lstStyle/>
                    <a:p>
                      <a:pPr algn="ctr">
                        <a:lnSpc>
                          <a:spcPct val="107000"/>
                        </a:lnSpc>
                        <a:spcAft>
                          <a:spcPts val="0"/>
                        </a:spcAft>
                      </a:pPr>
                      <a:r>
                        <a:rPr lang="en-GB" sz="1400">
                          <a:effectLst/>
                        </a:rPr>
                        <a:t>Flashback</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a:txBody>
                    <a:bodyPr/>
                    <a:lstStyle/>
                    <a:p>
                      <a:pPr algn="l">
                        <a:lnSpc>
                          <a:spcPct val="107000"/>
                        </a:lnSpc>
                        <a:spcAft>
                          <a:spcPts val="0"/>
                        </a:spcAft>
                      </a:pPr>
                      <a:r>
                        <a:rPr lang="en-GB" sz="1400">
                          <a:effectLst/>
                        </a:rPr>
                        <a:t>Flashbacks interrupt the chronological order of the main narrative to take an audience back in time to the past events in a character's life.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a:txBody>
                    <a:bodyPr/>
                    <a:lstStyle/>
                    <a:p>
                      <a:pPr algn="ctr">
                        <a:lnSpc>
                          <a:spcPct val="107000"/>
                        </a:lnSpc>
                        <a:spcAft>
                          <a:spcPts val="0"/>
                        </a:spcAft>
                      </a:pPr>
                      <a:r>
                        <a:rPr lang="en-GB" sz="1400">
                          <a:effectLst/>
                        </a:rPr>
                        <a:t>Empathy</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a:txBody>
                    <a:bodyPr/>
                    <a:lstStyle/>
                    <a:p>
                      <a:pPr algn="l">
                        <a:lnSpc>
                          <a:spcPct val="107000"/>
                        </a:lnSpc>
                        <a:spcAft>
                          <a:spcPts val="0"/>
                        </a:spcAft>
                      </a:pPr>
                      <a:r>
                        <a:rPr lang="en-GB" sz="1400">
                          <a:effectLst/>
                        </a:rPr>
                        <a:t>The ability to understand and share the feelings of another. (To put yourself in someone else’s shoes)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extLst>
                  <a:ext uri="{0D108BD9-81ED-4DB2-BD59-A6C34878D82A}">
                    <a16:rowId xmlns:a16="http://schemas.microsoft.com/office/drawing/2014/main" val="4097323980"/>
                  </a:ext>
                </a:extLst>
              </a:tr>
              <a:tr h="591883">
                <a:tc>
                  <a:txBody>
                    <a:bodyPr/>
                    <a:lstStyle/>
                    <a:p>
                      <a:pPr algn="ctr">
                        <a:lnSpc>
                          <a:spcPct val="107000"/>
                        </a:lnSpc>
                        <a:spcAft>
                          <a:spcPts val="0"/>
                        </a:spcAft>
                      </a:pPr>
                      <a:r>
                        <a:rPr lang="en-GB" sz="1400">
                          <a:effectLst/>
                        </a:rPr>
                        <a:t>Role Play</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a:txBody>
                    <a:bodyPr/>
                    <a:lstStyle/>
                    <a:p>
                      <a:pPr algn="l">
                        <a:lnSpc>
                          <a:spcPct val="107000"/>
                        </a:lnSpc>
                        <a:spcAft>
                          <a:spcPts val="0"/>
                        </a:spcAft>
                      </a:pPr>
                      <a:r>
                        <a:rPr lang="en-GB" sz="1400">
                          <a:effectLst/>
                        </a:rPr>
                        <a:t>This is the act of pretending to be somebody else, of taking on a role. The role may be from a script or a character you have created.</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a:txBody>
                    <a:bodyPr/>
                    <a:lstStyle/>
                    <a:p>
                      <a:pPr algn="ctr">
                        <a:lnSpc>
                          <a:spcPct val="107000"/>
                        </a:lnSpc>
                        <a:spcAft>
                          <a:spcPts val="0"/>
                        </a:spcAft>
                      </a:pPr>
                      <a:r>
                        <a:rPr lang="en-GB" sz="1400">
                          <a:effectLst/>
                        </a:rPr>
                        <a:t>Humanitarian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a:txBody>
                    <a:bodyPr/>
                    <a:lstStyle/>
                    <a:p>
                      <a:pPr algn="l">
                        <a:lnSpc>
                          <a:spcPct val="107000"/>
                        </a:lnSpc>
                        <a:spcAft>
                          <a:spcPts val="0"/>
                        </a:spcAft>
                      </a:pPr>
                      <a:r>
                        <a:rPr lang="en-GB" sz="1400">
                          <a:effectLst/>
                        </a:rPr>
                        <a:t>A person who seeks to promote human welfare.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extLst>
                  <a:ext uri="{0D108BD9-81ED-4DB2-BD59-A6C34878D82A}">
                    <a16:rowId xmlns:a16="http://schemas.microsoft.com/office/drawing/2014/main" val="2571107325"/>
                  </a:ext>
                </a:extLst>
              </a:tr>
              <a:tr h="588227">
                <a:tc>
                  <a:txBody>
                    <a:bodyPr/>
                    <a:lstStyle/>
                    <a:p>
                      <a:pPr algn="ctr">
                        <a:lnSpc>
                          <a:spcPct val="107000"/>
                        </a:lnSpc>
                        <a:spcAft>
                          <a:spcPts val="0"/>
                        </a:spcAft>
                      </a:pPr>
                      <a:r>
                        <a:rPr lang="en-GB" sz="1400">
                          <a:effectLst/>
                        </a:rPr>
                        <a:t>Audience Participation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a:txBody>
                    <a:bodyPr/>
                    <a:lstStyle/>
                    <a:p>
                      <a:pPr algn="l">
                        <a:lnSpc>
                          <a:spcPct val="107000"/>
                        </a:lnSpc>
                        <a:spcAft>
                          <a:spcPts val="0"/>
                        </a:spcAft>
                      </a:pPr>
                      <a:r>
                        <a:rPr lang="en-GB" sz="1400">
                          <a:effectLst/>
                        </a:rPr>
                        <a:t>When the audience interacts with the performers in some way or other.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a:txBody>
                    <a:bodyPr/>
                    <a:lstStyle/>
                    <a:p>
                      <a:pPr algn="ctr">
                        <a:lnSpc>
                          <a:spcPct val="107000"/>
                        </a:lnSpc>
                        <a:spcAft>
                          <a:spcPts val="0"/>
                        </a:spcAft>
                      </a:pPr>
                      <a:r>
                        <a:rPr lang="en-GB" sz="1400">
                          <a:effectLst/>
                        </a:rPr>
                        <a:t>Refugee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a:txBody>
                    <a:bodyPr/>
                    <a:lstStyle/>
                    <a:p>
                      <a:pPr algn="l">
                        <a:lnSpc>
                          <a:spcPct val="107000"/>
                        </a:lnSpc>
                        <a:spcAft>
                          <a:spcPts val="0"/>
                        </a:spcAft>
                      </a:pPr>
                      <a:r>
                        <a:rPr lang="en-GB" sz="1400">
                          <a:effectLst/>
                        </a:rPr>
                        <a:t>A person who has been forced to leave their country in order to escape war, persecution, or natural disaster.</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extLst>
                  <a:ext uri="{0D108BD9-81ED-4DB2-BD59-A6C34878D82A}">
                    <a16:rowId xmlns:a16="http://schemas.microsoft.com/office/drawing/2014/main" val="787482557"/>
                  </a:ext>
                </a:extLst>
              </a:tr>
              <a:tr h="591883">
                <a:tc>
                  <a:txBody>
                    <a:bodyPr/>
                    <a:lstStyle/>
                    <a:p>
                      <a:pPr algn="ctr">
                        <a:lnSpc>
                          <a:spcPct val="107000"/>
                        </a:lnSpc>
                        <a:spcAft>
                          <a:spcPts val="0"/>
                        </a:spcAft>
                      </a:pPr>
                      <a:r>
                        <a:rPr lang="en-GB" sz="1400">
                          <a:effectLst/>
                        </a:rPr>
                        <a:t>Polished Improvisation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a:txBody>
                    <a:bodyPr/>
                    <a:lstStyle/>
                    <a:p>
                      <a:pPr algn="l">
                        <a:lnSpc>
                          <a:spcPct val="107000"/>
                        </a:lnSpc>
                        <a:spcAft>
                          <a:spcPts val="0"/>
                        </a:spcAft>
                      </a:pPr>
                      <a:r>
                        <a:rPr lang="en-GB" sz="1400">
                          <a:effectLst/>
                        </a:rPr>
                        <a:t>Polished improvisation in theatre is the playing of dramatic scenes without written dialogue but with some planning and rehearsal beforehand.</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a:txBody>
                    <a:bodyPr/>
                    <a:lstStyle/>
                    <a:p>
                      <a:pPr algn="ctr">
                        <a:lnSpc>
                          <a:spcPct val="107000"/>
                        </a:lnSpc>
                        <a:spcAft>
                          <a:spcPts val="0"/>
                        </a:spcAft>
                      </a:pPr>
                      <a:r>
                        <a:rPr lang="en-GB" sz="1400">
                          <a:effectLst/>
                        </a:rPr>
                        <a:t>Oppression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a:txBody>
                    <a:bodyPr/>
                    <a:lstStyle/>
                    <a:p>
                      <a:pPr algn="l">
                        <a:lnSpc>
                          <a:spcPct val="107000"/>
                        </a:lnSpc>
                        <a:spcAft>
                          <a:spcPts val="0"/>
                        </a:spcAft>
                      </a:pPr>
                      <a:r>
                        <a:rPr lang="en-GB" sz="1400">
                          <a:effectLst/>
                        </a:rPr>
                        <a:t>Oppression is the cruel or unfair treatment of a group of people.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extLst>
                  <a:ext uri="{0D108BD9-81ED-4DB2-BD59-A6C34878D82A}">
                    <a16:rowId xmlns:a16="http://schemas.microsoft.com/office/drawing/2014/main" val="734898574"/>
                  </a:ext>
                </a:extLst>
              </a:tr>
              <a:tr h="209969">
                <a:tc gridSpan="4">
                  <a:txBody>
                    <a:bodyPr/>
                    <a:lstStyle/>
                    <a:p>
                      <a:pPr algn="l">
                        <a:lnSpc>
                          <a:spcPct val="107000"/>
                        </a:lnSpc>
                        <a:spcAft>
                          <a:spcPts val="0"/>
                        </a:spcAft>
                      </a:pPr>
                      <a:r>
                        <a:rPr lang="en-GB" sz="1400">
                          <a:effectLst/>
                        </a:rPr>
                        <a:t>Forum Theatre: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706573423"/>
                  </a:ext>
                </a:extLst>
              </a:tr>
              <a:tr h="1013998">
                <a:tc gridSpan="4">
                  <a:txBody>
                    <a:bodyPr/>
                    <a:lstStyle/>
                    <a:p>
                      <a:pPr algn="l" fontAlgn="base">
                        <a:spcAft>
                          <a:spcPts val="1200"/>
                        </a:spcAft>
                      </a:pPr>
                      <a:r>
                        <a:rPr lang="en-GB" sz="1200">
                          <a:effectLst/>
                        </a:rPr>
                        <a:t>Forum Theatre is a technique by Brazilian Director, Augusto Boal. Forum Theatre is a fully interactive performance followed by a safe group dynamic in which the people in the audience have the chance to get up on stage and solve some of the problems the characters face. The show triggers a frank discussion with particular emphasis on the emotions involved on both sides of a dilemma. In the first instance, the actors dramatise the short play, which usually incorporates some kind of oppression. The play is then performed for a second time and, during the replay, any member of the audience is invited to shout “Stop!” when they want to suggest a solution to a specific conflict. Rather than simply offering suggestions from the sidelines, they will need to come up on stage to play it out for themselves. The ultimate aim of Forum Theatre is to trigger discussion and prompt the audience to analyse and to discuss the issues affecting the characters and their community.</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982" marR="50982"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994935231"/>
                  </a:ext>
                </a:extLst>
              </a:tr>
              <a:tr h="209969">
                <a:tc gridSpan="4">
                  <a:txBody>
                    <a:bodyPr/>
                    <a:lstStyle/>
                    <a:p>
                      <a:pPr algn="l">
                        <a:lnSpc>
                          <a:spcPct val="107000"/>
                        </a:lnSpc>
                        <a:spcAft>
                          <a:spcPts val="0"/>
                        </a:spcAft>
                      </a:pPr>
                      <a:r>
                        <a:rPr lang="en-GB" sz="1400">
                          <a:effectLst/>
                        </a:rPr>
                        <a:t>Refugees: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79169494"/>
                  </a:ext>
                </a:extLst>
              </a:tr>
              <a:tr h="1384240">
                <a:tc gridSpan="4">
                  <a:txBody>
                    <a:bodyPr/>
                    <a:lstStyle/>
                    <a:p>
                      <a:pPr algn="l">
                        <a:lnSpc>
                          <a:spcPct val="107000"/>
                        </a:lnSpc>
                        <a:spcAft>
                          <a:spcPts val="0"/>
                        </a:spcAft>
                      </a:pPr>
                      <a:r>
                        <a:rPr lang="en-GB" sz="1400" dirty="0">
                          <a:effectLst/>
                        </a:rPr>
                        <a:t>More than 70 million people around the world had to leave their homes because of war, persecution or conflict in 2018, according to new figures.</a:t>
                      </a:r>
                      <a:endParaRPr lang="en-GB" sz="1200" dirty="0">
                        <a:effectLst/>
                      </a:endParaRPr>
                    </a:p>
                    <a:p>
                      <a:pPr algn="l">
                        <a:lnSpc>
                          <a:spcPct val="107000"/>
                        </a:lnSpc>
                        <a:spcAft>
                          <a:spcPts val="0"/>
                        </a:spcAft>
                      </a:pPr>
                      <a:r>
                        <a:rPr lang="en-GB" sz="1400" dirty="0">
                          <a:effectLst/>
                        </a:rPr>
                        <a:t>The aid organisation UNHCR - which is the United Nation's (UN's) Refugee Agency - says the number is the highest that the organisation has seen in its almost 70-year history, and 2.3 million higher than the year before.</a:t>
                      </a:r>
                      <a:endParaRPr lang="en-GB" sz="1200" dirty="0">
                        <a:effectLst/>
                      </a:endParaRPr>
                    </a:p>
                    <a:p>
                      <a:pPr algn="l">
                        <a:lnSpc>
                          <a:spcPct val="107000"/>
                        </a:lnSpc>
                        <a:spcAft>
                          <a:spcPts val="0"/>
                        </a:spcAft>
                      </a:pPr>
                      <a:r>
                        <a:rPr lang="en-GB" sz="1400" dirty="0">
                          <a:effectLst/>
                        </a:rPr>
                        <a:t>There are many reasons that people might have to leave their homes - for example, conflict, famine, natural disasters (like an earthquake or tsunami), or being persecuted or ill-treated because of who they are.</a:t>
                      </a:r>
                      <a:endParaRPr lang="en-GB" sz="1200" dirty="0">
                        <a:effectLst/>
                      </a:endParaRPr>
                    </a:p>
                    <a:p>
                      <a:pPr algn="l">
                        <a:lnSpc>
                          <a:spcPct val="107000"/>
                        </a:lnSpc>
                        <a:spcAft>
                          <a:spcPts val="0"/>
                        </a:spcAft>
                      </a:pPr>
                      <a:r>
                        <a:rPr lang="en-GB" sz="1400" dirty="0">
                          <a:effectLst/>
                        </a:rPr>
                        <a:t>The 70 million people who had to leave their homes last year are divided into three groups - refugees, asylum seekers and internally displaced people.</a:t>
                      </a:r>
                      <a:endParaRPr lang="en-GB" sz="1200" dirty="0">
                        <a:effectLst/>
                      </a:endParaRPr>
                    </a:p>
                    <a:p>
                      <a:pPr algn="l">
                        <a:lnSpc>
                          <a:spcPct val="107000"/>
                        </a:lnSpc>
                        <a:spcAft>
                          <a:spcPts val="0"/>
                        </a:spcAft>
                      </a:pPr>
                      <a:r>
                        <a:rPr lang="en-GB" sz="1400" dirty="0">
                          <a:effectLst/>
                        </a:rPr>
                        <a:t>The number is equal to about 25 people forced to leave their lives behind every minute.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982" marR="50982"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87385566"/>
                  </a:ext>
                </a:extLst>
              </a:tr>
            </a:tbl>
          </a:graphicData>
        </a:graphic>
      </p:graphicFrame>
    </p:spTree>
    <p:extLst>
      <p:ext uri="{BB962C8B-B14F-4D97-AF65-F5344CB8AC3E}">
        <p14:creationId xmlns:p14="http://schemas.microsoft.com/office/powerpoint/2010/main" val="3561025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0"/>
          <a:ext cx="12192000" cy="6867639"/>
        </p:xfrm>
        <a:graphic>
          <a:graphicData uri="http://schemas.openxmlformats.org/drawingml/2006/table">
            <a:tbl>
              <a:tblPr firstRow="1" bandRow="1">
                <a:tableStyleId>{5C22544A-7EE6-4342-B048-85BDC9FD1C3A}</a:tableStyleId>
              </a:tblPr>
              <a:tblGrid>
                <a:gridCol w="2661313">
                  <a:extLst>
                    <a:ext uri="{9D8B030D-6E8A-4147-A177-3AD203B41FA5}">
                      <a16:colId xmlns:a16="http://schemas.microsoft.com/office/drawing/2014/main" val="1435947075"/>
                    </a:ext>
                  </a:extLst>
                </a:gridCol>
                <a:gridCol w="4000744">
                  <a:extLst>
                    <a:ext uri="{9D8B030D-6E8A-4147-A177-3AD203B41FA5}">
                      <a16:colId xmlns:a16="http://schemas.microsoft.com/office/drawing/2014/main" val="3169240771"/>
                    </a:ext>
                  </a:extLst>
                </a:gridCol>
                <a:gridCol w="5529943">
                  <a:extLst>
                    <a:ext uri="{9D8B030D-6E8A-4147-A177-3AD203B41FA5}">
                      <a16:colId xmlns:a16="http://schemas.microsoft.com/office/drawing/2014/main" val="1332567638"/>
                    </a:ext>
                  </a:extLst>
                </a:gridCol>
              </a:tblGrid>
              <a:tr h="309359">
                <a:tc gridSpan="2">
                  <a:txBody>
                    <a:bodyPr/>
                    <a:lstStyle/>
                    <a:p>
                      <a:pPr algn="ctr"/>
                      <a:r>
                        <a:rPr lang="en-GB" sz="1400" b="0" dirty="0">
                          <a:solidFill>
                            <a:schemeClr val="tx1"/>
                          </a:solidFill>
                        </a:rPr>
                        <a:t>Y8 Drama - Joyriding – HT3 – Knowledge Organiser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r>
                        <a:rPr lang="en-GB" sz="1200" b="1" u="sng" kern="1200" dirty="0">
                          <a:solidFill>
                            <a:schemeClr val="tx1"/>
                          </a:solidFill>
                          <a:effectLst/>
                          <a:latin typeface="+mn-lt"/>
                          <a:ea typeface="+mn-ea"/>
                          <a:cs typeface="+mn-cs"/>
                        </a:rPr>
                        <a:t>Poetry Stimulus:</a:t>
                      </a:r>
                      <a:r>
                        <a:rPr lang="en-GB" sz="1200" b="1" u="sng" kern="1200" baseline="0" dirty="0">
                          <a:solidFill>
                            <a:schemeClr val="tx1"/>
                          </a:solidFill>
                          <a:effectLst/>
                          <a:latin typeface="+mn-lt"/>
                          <a:ea typeface="+mn-ea"/>
                          <a:cs typeface="+mn-cs"/>
                        </a:rPr>
                        <a:t> </a:t>
                      </a:r>
                    </a:p>
                    <a:p>
                      <a:endParaRPr lang="en-GB" sz="1200" b="1" u="sng" kern="1200" baseline="0" dirty="0">
                        <a:solidFill>
                          <a:schemeClr val="tx1"/>
                        </a:solidFill>
                        <a:effectLst/>
                        <a:latin typeface="+mn-lt"/>
                        <a:ea typeface="+mn-ea"/>
                        <a:cs typeface="+mn-cs"/>
                      </a:endParaRPr>
                    </a:p>
                    <a:p>
                      <a:r>
                        <a:rPr lang="en-GB" sz="1200" b="1" u="sng" kern="1200" dirty="0">
                          <a:solidFill>
                            <a:schemeClr val="tx1"/>
                          </a:solidFill>
                          <a:effectLst/>
                          <a:latin typeface="+mn-lt"/>
                          <a:ea typeface="+mn-ea"/>
                          <a:cs typeface="+mn-cs"/>
                        </a:rPr>
                        <a:t>The identification By Roger McGough</a:t>
                      </a:r>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p>
                    <a:p>
                      <a:r>
                        <a:rPr lang="en-GB" sz="1200" b="0" kern="1200" dirty="0">
                          <a:solidFill>
                            <a:schemeClr val="tx1"/>
                          </a:solidFill>
                          <a:effectLst/>
                          <a:latin typeface="+mn-lt"/>
                          <a:ea typeface="+mn-ea"/>
                          <a:cs typeface="+mn-cs"/>
                        </a:rPr>
                        <a:t>So you think its Stephen?</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Then I'd best make sure</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be on the safe side as it were.</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Ah, there’s been a mistake. The hair</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you see, it’s black, now Stephens fair ...</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What’s that? The explosion?</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Of course, burnt black. Silly of me.</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I should have known. Then let’s get on.</a:t>
                      </a:r>
                      <a:br>
                        <a:rPr lang="en-GB" sz="1200" b="0" kern="1200" dirty="0">
                          <a:solidFill>
                            <a:schemeClr val="tx1"/>
                          </a:solidFill>
                          <a:effectLst/>
                          <a:latin typeface="+mn-lt"/>
                          <a:ea typeface="+mn-ea"/>
                          <a:cs typeface="+mn-cs"/>
                        </a:rPr>
                      </a:b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The face, is that the face mask?</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That mask of charred wood</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blistered scarred could</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that have been a child's face?</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The sweater, where intact, looks</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in fact all too familiar.</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But one must be sure.</a:t>
                      </a:r>
                      <a:br>
                        <a:rPr lang="en-GB" sz="1200" b="0" kern="1200" dirty="0">
                          <a:solidFill>
                            <a:schemeClr val="tx1"/>
                          </a:solidFill>
                          <a:effectLst/>
                          <a:latin typeface="+mn-lt"/>
                          <a:ea typeface="+mn-ea"/>
                          <a:cs typeface="+mn-cs"/>
                        </a:rPr>
                      </a:b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The scout belt. Yes that’s his.</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I recognise the studs he hammered in</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not a week ago. At the age</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when boys get clothes-conscious</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now you know. It’s almost</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certainly Stephen. But one must</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be sure. Remove all trace of doubt.</a:t>
                      </a:r>
                      <a:br>
                        <a:rPr lang="en-GB" sz="1200" b="0" kern="1200" dirty="0">
                          <a:solidFill>
                            <a:schemeClr val="tx1"/>
                          </a:solidFill>
                          <a:effectLst/>
                          <a:latin typeface="+mn-lt"/>
                          <a:ea typeface="+mn-ea"/>
                          <a:cs typeface="+mn-cs"/>
                        </a:rPr>
                      </a:br>
                      <a:r>
                        <a:rPr lang="en-GB" sz="1200" b="0" kern="1200" dirty="0">
                          <a:solidFill>
                            <a:schemeClr val="tx1"/>
                          </a:solidFill>
                          <a:effectLst/>
                          <a:latin typeface="+mn-lt"/>
                          <a:ea typeface="+mn-ea"/>
                          <a:cs typeface="+mn-cs"/>
                        </a:rPr>
                        <a:t>Pull out every splinter of hope.</a:t>
                      </a:r>
                      <a:br>
                        <a:rPr lang="en-GB" sz="1200" b="0" kern="1200" dirty="0">
                          <a:solidFill>
                            <a:schemeClr val="tx1"/>
                          </a:solidFill>
                          <a:effectLst/>
                          <a:latin typeface="+mn-lt"/>
                          <a:ea typeface="+mn-ea"/>
                          <a:cs typeface="+mn-cs"/>
                        </a:rPr>
                      </a:br>
                      <a:br>
                        <a:rPr lang="en-GB" sz="1200" b="0" kern="1200" dirty="0">
                          <a:solidFill>
                            <a:schemeClr val="tx1"/>
                          </a:solidFill>
                          <a:effectLst/>
                          <a:latin typeface="+mn-lt"/>
                          <a:ea typeface="+mn-ea"/>
                          <a:cs typeface="+mn-cs"/>
                        </a:rPr>
                      </a:br>
                      <a:r>
                        <a:rPr lang="en-GB" sz="1800" b="1" kern="1200" dirty="0">
                          <a:solidFill>
                            <a:schemeClr val="lt1"/>
                          </a:solidFill>
                          <a:effectLst/>
                          <a:latin typeface="+mn-lt"/>
                          <a:ea typeface="+mn-ea"/>
                          <a:cs typeface="+mn-cs"/>
                        </a:rPr>
                        <a:t> </a:t>
                      </a:r>
                    </a:p>
                    <a:p>
                      <a:endParaRPr lang="en-GB" sz="1000" b="0" dirty="0">
                        <a:solidFill>
                          <a:schemeClr val="tx1"/>
                        </a:solidFill>
                        <a:effectLst/>
                        <a:latin typeface="+mn-lt"/>
                        <a:ea typeface="Calibri" panose="020F050202020403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250227"/>
                  </a:ext>
                </a:extLst>
              </a:tr>
              <a:tr h="4135640">
                <a:tc>
                  <a:txBody>
                    <a:bodyPr/>
                    <a:lstStyle/>
                    <a:p>
                      <a:pPr marL="0" lvl="0" indent="0" algn="l">
                        <a:spcAft>
                          <a:spcPts val="0"/>
                        </a:spcAft>
                        <a:buFont typeface="Arial" panose="020B0604020202020204" pitchFamily="34" charset="0"/>
                        <a:buNone/>
                      </a:pPr>
                      <a:r>
                        <a:rPr lang="en-US" sz="1200" b="1" u="sng" dirty="0">
                          <a:effectLst/>
                          <a:latin typeface="+mn-lt"/>
                          <a:ea typeface="Calibri" panose="020F0502020204030204" pitchFamily="34" charset="0"/>
                          <a:cs typeface="Calibri" panose="020F0502020204030204" pitchFamily="34" charset="0"/>
                        </a:rPr>
                        <a:t>Key Techniques</a:t>
                      </a:r>
                      <a:r>
                        <a:rPr lang="en-US" sz="1200" dirty="0">
                          <a:effectLst/>
                          <a:latin typeface="+mn-lt"/>
                          <a:ea typeface="Calibri" panose="020F0502020204030204" pitchFamily="34" charset="0"/>
                          <a:cs typeface="Calibri" panose="020F0502020204030204" pitchFamily="34" charset="0"/>
                        </a:rPr>
                        <a:t>:</a:t>
                      </a:r>
                      <a:r>
                        <a:rPr lang="en-US" sz="1200" baseline="0" dirty="0">
                          <a:effectLst/>
                          <a:latin typeface="+mn-lt"/>
                          <a:ea typeface="Calibri" panose="020F0502020204030204" pitchFamily="34" charset="0"/>
                          <a:cs typeface="Calibri" panose="020F0502020204030204" pitchFamily="34" charset="0"/>
                        </a:rPr>
                        <a:t> </a:t>
                      </a:r>
                      <a:endParaRPr lang="en-GB" sz="12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kern="1200" dirty="0">
                          <a:solidFill>
                            <a:schemeClr val="dk1"/>
                          </a:solidFill>
                          <a:effectLst/>
                          <a:latin typeface="+mn-lt"/>
                          <a:ea typeface="+mn-ea"/>
                          <a:cs typeface="+mn-cs"/>
                        </a:rPr>
                        <a:t>Thought-Tracking: </a:t>
                      </a:r>
                      <a:r>
                        <a:rPr lang="en-GB" sz="1200" kern="1200" dirty="0">
                          <a:solidFill>
                            <a:schemeClr val="dk1"/>
                          </a:solidFill>
                          <a:effectLst/>
                          <a:latin typeface="+mn-lt"/>
                          <a:ea typeface="+mn-ea"/>
                          <a:cs typeface="+mn-cs"/>
                        </a:rPr>
                        <a:t>when a character speaks their thoughts aloud to the audience (no other character</a:t>
                      </a:r>
                      <a:r>
                        <a:rPr lang="en-GB" sz="1200" kern="1200" baseline="0" dirty="0">
                          <a:solidFill>
                            <a:schemeClr val="dk1"/>
                          </a:solidFill>
                          <a:effectLst/>
                          <a:latin typeface="+mn-lt"/>
                          <a:ea typeface="+mn-ea"/>
                          <a:cs typeface="+mn-cs"/>
                        </a:rPr>
                        <a:t> on stage can hear this.)</a:t>
                      </a:r>
                      <a:endParaRPr lang="en-GB" sz="1200" kern="1200" dirty="0">
                        <a:solidFill>
                          <a:schemeClr val="dk1"/>
                        </a:solidFill>
                        <a:effectLst/>
                        <a:latin typeface="+mn-lt"/>
                        <a:ea typeface="+mn-ea"/>
                        <a:cs typeface="+mn-cs"/>
                      </a:endParaRPr>
                    </a:p>
                    <a:p>
                      <a:pPr marL="0" lvl="0" indent="0" algn="l">
                        <a:spcAft>
                          <a:spcPts val="0"/>
                        </a:spcAft>
                        <a:buFont typeface="Arial" panose="020B0604020202020204" pitchFamily="34" charset="0"/>
                        <a:buNone/>
                      </a:pPr>
                      <a:endParaRPr lang="en-US" sz="1200" b="1" dirty="0">
                        <a:effectLst/>
                        <a:latin typeface="+mn-lt"/>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kern="1200" dirty="0">
                          <a:solidFill>
                            <a:schemeClr val="dk1"/>
                          </a:solidFill>
                          <a:effectLst/>
                          <a:latin typeface="+mn-lt"/>
                          <a:ea typeface="+mn-ea"/>
                          <a:cs typeface="+mn-cs"/>
                        </a:rPr>
                        <a:t>Physical Theatre: </a:t>
                      </a:r>
                      <a:r>
                        <a:rPr lang="en-GB" sz="1200" kern="1200" dirty="0">
                          <a:solidFill>
                            <a:schemeClr val="dk1"/>
                          </a:solidFill>
                          <a:effectLst/>
                          <a:latin typeface="+mn-lt"/>
                          <a:ea typeface="+mn-ea"/>
                          <a:cs typeface="+mn-cs"/>
                        </a:rPr>
                        <a:t>Using your body to tell a story rather than words/ Creating objects on stage using your body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rPr>
                        <a:t>Hot Seating: </a:t>
                      </a:r>
                      <a:r>
                        <a:rPr lang="en-GB" sz="1200" b="0" i="0" kern="1200" dirty="0">
                          <a:solidFill>
                            <a:schemeClr val="dk1"/>
                          </a:solidFill>
                          <a:effectLst/>
                          <a:latin typeface="+mn-lt"/>
                          <a:ea typeface="+mn-ea"/>
                          <a:cs typeface="+mn-cs"/>
                        </a:rPr>
                        <a:t>a drama strategy in which a character or characters, played by the teacher or a child, are interviewed by the rest of the group.</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0" i="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i="0" kern="1200" dirty="0">
                          <a:solidFill>
                            <a:schemeClr val="dk1"/>
                          </a:solidFill>
                          <a:effectLst/>
                          <a:latin typeface="+mn-lt"/>
                          <a:ea typeface="+mn-ea"/>
                          <a:cs typeface="+mn-cs"/>
                        </a:rPr>
                        <a:t>Split Scene: </a:t>
                      </a:r>
                      <a:r>
                        <a:rPr lang="en-GB" sz="1200" b="0" i="0" kern="1200" dirty="0">
                          <a:solidFill>
                            <a:schemeClr val="dk1"/>
                          </a:solidFill>
                          <a:effectLst/>
                          <a:latin typeface="+mn-lt"/>
                          <a:ea typeface="+mn-ea"/>
                          <a:cs typeface="+mn-cs"/>
                        </a:rPr>
                        <a:t>When two or more scenes are played on</a:t>
                      </a:r>
                      <a:r>
                        <a:rPr lang="en-GB" sz="1200" b="0" i="0" kern="1200" baseline="0" dirty="0">
                          <a:solidFill>
                            <a:schemeClr val="dk1"/>
                          </a:solidFill>
                          <a:effectLst/>
                          <a:latin typeface="+mn-lt"/>
                          <a:ea typeface="+mn-ea"/>
                          <a:cs typeface="+mn-cs"/>
                        </a:rPr>
                        <a:t> stage at</a:t>
                      </a:r>
                      <a:r>
                        <a:rPr lang="en-GB" sz="1200" b="0" i="0" kern="1200" dirty="0">
                          <a:solidFill>
                            <a:schemeClr val="dk1"/>
                          </a:solidFill>
                          <a:effectLst/>
                          <a:latin typeface="+mn-lt"/>
                          <a:ea typeface="+mn-ea"/>
                          <a:cs typeface="+mn-cs"/>
                        </a:rPr>
                        <a:t> the same time on stage. Each</a:t>
                      </a:r>
                      <a:r>
                        <a:rPr lang="en-GB" sz="1200" b="0" i="0" kern="1200" baseline="0" dirty="0">
                          <a:solidFill>
                            <a:schemeClr val="dk1"/>
                          </a:solidFill>
                          <a:effectLst/>
                          <a:latin typeface="+mn-lt"/>
                          <a:ea typeface="+mn-ea"/>
                          <a:cs typeface="+mn-cs"/>
                        </a:rPr>
                        <a:t> scene may freeze and un-freeze to allow the other to be heard.</a:t>
                      </a:r>
                      <a:endParaRPr lang="en-GB" sz="1200" b="0" dirty="0">
                        <a:solidFill>
                          <a:schemeClr val="tx1"/>
                        </a:solidFill>
                      </a:endParaRPr>
                    </a:p>
                    <a:p>
                      <a:pPr marL="0" lvl="0" indent="0" algn="l">
                        <a:spcAft>
                          <a:spcPts val="0"/>
                        </a:spcAft>
                        <a:buFont typeface="Arial" panose="020B0604020202020204" pitchFamily="34" charset="0"/>
                        <a:buNone/>
                      </a:pPr>
                      <a:endParaRPr lang="en-US" sz="1200" b="1" dirty="0">
                        <a:effectLst/>
                        <a:latin typeface="+mn-lt"/>
                        <a:ea typeface="Calibri" panose="020F0502020204030204" pitchFamily="34" charset="0"/>
                        <a:cs typeface="Calibri" panose="020F0502020204030204" pitchFamily="34"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1" u="sng" dirty="0">
                          <a:solidFill>
                            <a:schemeClr val="tx1"/>
                          </a:solidFill>
                          <a:effectLst/>
                        </a:rPr>
                        <a:t>Key Vocabulary</a:t>
                      </a:r>
                      <a:r>
                        <a:rPr lang="en-GB" sz="1200" b="0" dirty="0">
                          <a:solidFill>
                            <a:schemeClr val="tx1"/>
                          </a:solidFill>
                        </a:rPr>
                        <a:t>:</a:t>
                      </a:r>
                    </a:p>
                    <a:p>
                      <a:endParaRPr lang="en-GB" sz="1200" b="0" dirty="0">
                        <a:solidFill>
                          <a:schemeClr val="tx1"/>
                        </a:solidFill>
                      </a:endParaRPr>
                    </a:p>
                    <a:p>
                      <a:r>
                        <a:rPr lang="en-GB" sz="1200" b="1" dirty="0">
                          <a:solidFill>
                            <a:schemeClr val="tx1"/>
                          </a:solidFill>
                        </a:rPr>
                        <a:t>Sub-text: </a:t>
                      </a:r>
                      <a:r>
                        <a:rPr lang="en-GB" sz="1200" b="0" dirty="0">
                          <a:solidFill>
                            <a:schemeClr val="tx1"/>
                          </a:solidFill>
                        </a:rPr>
                        <a:t>The hidden meaning behind</a:t>
                      </a:r>
                      <a:r>
                        <a:rPr lang="en-GB" sz="1200" b="0" baseline="0" dirty="0">
                          <a:solidFill>
                            <a:schemeClr val="tx1"/>
                          </a:solidFill>
                        </a:rPr>
                        <a:t> the words a character says</a:t>
                      </a:r>
                    </a:p>
                    <a:p>
                      <a:endParaRPr lang="en-GB" sz="1200" b="1" dirty="0">
                        <a:solidFill>
                          <a:schemeClr val="tx1"/>
                        </a:solidFill>
                      </a:endParaRPr>
                    </a:p>
                    <a:p>
                      <a:r>
                        <a:rPr lang="en-GB" sz="1200" b="1" dirty="0">
                          <a:solidFill>
                            <a:schemeClr val="tx1"/>
                          </a:solidFill>
                        </a:rPr>
                        <a:t>Opinion:</a:t>
                      </a:r>
                      <a:r>
                        <a:rPr lang="en-GB" sz="1200" b="0" dirty="0">
                          <a:solidFill>
                            <a:schemeClr val="tx1"/>
                          </a:solidFill>
                        </a:rPr>
                        <a:t> </a:t>
                      </a:r>
                      <a:r>
                        <a:rPr lang="en-GB" sz="1200" b="0" i="0" kern="1200" dirty="0">
                          <a:solidFill>
                            <a:schemeClr val="dk1"/>
                          </a:solidFill>
                          <a:effectLst/>
                          <a:latin typeface="+mn-lt"/>
                          <a:ea typeface="+mn-ea"/>
                          <a:cs typeface="+mn-cs"/>
                        </a:rPr>
                        <a:t>a view or judgement formed about something, not necessarily based on fact or knowledge.</a:t>
                      </a:r>
                    </a:p>
                    <a:p>
                      <a:endParaRPr lang="en-GB" sz="1200" b="1" dirty="0">
                        <a:solidFill>
                          <a:schemeClr val="tx1"/>
                        </a:solidFill>
                      </a:endParaRPr>
                    </a:p>
                    <a:p>
                      <a:r>
                        <a:rPr lang="en-GB" sz="1200" b="1" dirty="0">
                          <a:solidFill>
                            <a:schemeClr val="tx1"/>
                          </a:solidFill>
                        </a:rPr>
                        <a:t>Poem: </a:t>
                      </a:r>
                      <a:r>
                        <a:rPr lang="en-GB" sz="1200" b="0" i="0" kern="1200" dirty="0">
                          <a:solidFill>
                            <a:schemeClr val="dk1"/>
                          </a:solidFill>
                          <a:effectLst/>
                          <a:latin typeface="+mn-lt"/>
                          <a:ea typeface="+mn-ea"/>
                          <a:cs typeface="+mn-cs"/>
                        </a:rPr>
                        <a:t>a piece of writing in which the expression of feelings and ideas is given intensity by particular attention to diction (sometimes involving rhyme), rhythm, and imagery.</a:t>
                      </a:r>
                    </a:p>
                    <a:p>
                      <a:endParaRPr lang="en-GB" sz="1200" b="1" dirty="0">
                        <a:solidFill>
                          <a:schemeClr val="tx1"/>
                        </a:solidFill>
                      </a:endParaRPr>
                    </a:p>
                    <a:p>
                      <a:r>
                        <a:rPr lang="en-GB" sz="1200" b="1" dirty="0">
                          <a:solidFill>
                            <a:schemeClr val="tx1"/>
                          </a:solidFill>
                        </a:rPr>
                        <a:t>Tableaux: </a:t>
                      </a:r>
                      <a:r>
                        <a:rPr lang="en-GB" sz="1200" b="0" dirty="0">
                          <a:solidFill>
                            <a:schemeClr val="tx1"/>
                          </a:solidFill>
                        </a:rPr>
                        <a:t>A still image - </a:t>
                      </a:r>
                      <a:r>
                        <a:rPr lang="en-GB" sz="1200" b="0" i="0" kern="1200" dirty="0">
                          <a:solidFill>
                            <a:schemeClr val="dk1"/>
                          </a:solidFill>
                          <a:effectLst/>
                          <a:latin typeface="+mn-lt"/>
                          <a:ea typeface="+mn-ea"/>
                          <a:cs typeface="+mn-cs"/>
                        </a:rPr>
                        <a:t>a group of actors or motionless figures representing a scene from a story</a:t>
                      </a:r>
                    </a:p>
                    <a:p>
                      <a:endParaRPr lang="en-GB" sz="1200" b="1" dirty="0">
                        <a:solidFill>
                          <a:schemeClr val="tx1"/>
                        </a:solidFill>
                      </a:endParaRPr>
                    </a:p>
                    <a:p>
                      <a:r>
                        <a:rPr lang="en-GB" sz="1200" b="1" dirty="0">
                          <a:solidFill>
                            <a:schemeClr val="tx1"/>
                          </a:solidFill>
                        </a:rPr>
                        <a:t>Forum: </a:t>
                      </a:r>
                      <a:r>
                        <a:rPr lang="en-GB" sz="1200" b="0" i="0" kern="1200" dirty="0">
                          <a:solidFill>
                            <a:schemeClr val="dk1"/>
                          </a:solidFill>
                          <a:effectLst/>
                          <a:latin typeface="+mn-lt"/>
                          <a:ea typeface="+mn-ea"/>
                          <a:cs typeface="+mn-cs"/>
                        </a:rPr>
                        <a:t>a meeting or medium where ideas and views on a particular issue can be exchanged.</a:t>
                      </a:r>
                    </a:p>
                    <a:p>
                      <a:endParaRPr lang="en-GB" sz="1200" b="1" dirty="0">
                        <a:solidFill>
                          <a:schemeClr val="tx1"/>
                        </a:solidFill>
                      </a:endParaRPr>
                    </a:p>
                    <a:p>
                      <a:r>
                        <a:rPr lang="en-GB" sz="1200" b="1" dirty="0">
                          <a:solidFill>
                            <a:schemeClr val="tx1"/>
                          </a:solidFill>
                        </a:rPr>
                        <a:t>Flashbacks: </a:t>
                      </a:r>
                      <a:r>
                        <a:rPr lang="en-GB" sz="1200" b="0" i="0" kern="1200" dirty="0">
                          <a:solidFill>
                            <a:schemeClr val="dk1"/>
                          </a:solidFill>
                          <a:effectLst/>
                          <a:latin typeface="+mn-lt"/>
                          <a:ea typeface="+mn-ea"/>
                          <a:cs typeface="+mn-cs"/>
                        </a:rPr>
                        <a:t>a scene that takes place before a story begins</a:t>
                      </a:r>
                      <a:r>
                        <a:rPr lang="en-GB" sz="1200" b="0" i="0" kern="1200" baseline="0" dirty="0">
                          <a:solidFill>
                            <a:schemeClr val="dk1"/>
                          </a:solidFill>
                          <a:effectLst/>
                          <a:latin typeface="+mn-lt"/>
                          <a:ea typeface="+mn-ea"/>
                          <a:cs typeface="+mn-cs"/>
                        </a:rPr>
                        <a:t> that takes the audience </a:t>
                      </a:r>
                      <a:r>
                        <a:rPr lang="en-GB" sz="1200" b="0" i="0" kern="1200" dirty="0">
                          <a:solidFill>
                            <a:schemeClr val="dk1"/>
                          </a:solidFill>
                          <a:effectLst/>
                          <a:latin typeface="+mn-lt"/>
                          <a:ea typeface="+mn-ea"/>
                          <a:cs typeface="+mn-cs"/>
                        </a:rPr>
                        <a:t>back in time to the past events in a character's life.</a:t>
                      </a:r>
                      <a:endParaRPr lang="en-GB" sz="1200" b="0" dirty="0">
                        <a:solidFill>
                          <a:schemeClr val="tx1"/>
                        </a:solidFill>
                      </a:endParaRPr>
                    </a:p>
                    <a:p>
                      <a:endParaRPr lang="en-GB" sz="1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4218796646"/>
                  </a:ext>
                </a:extLst>
              </a:tr>
              <a:tr h="2413000">
                <a:tc gridSpan="2">
                  <a:txBody>
                    <a:bodyPr/>
                    <a:lstStyle/>
                    <a:p>
                      <a:r>
                        <a:rPr lang="en-GB" sz="1200" b="1" i="0" u="sng" kern="1200" dirty="0">
                          <a:solidFill>
                            <a:schemeClr val="dk1"/>
                          </a:solidFill>
                          <a:effectLst/>
                          <a:latin typeface="+mn-lt"/>
                          <a:ea typeface="+mn-ea"/>
                          <a:cs typeface="+mn-cs"/>
                        </a:rPr>
                        <a:t>News Report Stimulus: </a:t>
                      </a:r>
                    </a:p>
                    <a:p>
                      <a:endParaRPr lang="en-GB" sz="1200" b="1" i="0" u="sng" kern="1200" dirty="0">
                        <a:solidFill>
                          <a:schemeClr val="dk1"/>
                        </a:solidFill>
                        <a:effectLst/>
                        <a:latin typeface="+mn-lt"/>
                        <a:ea typeface="+mn-ea"/>
                        <a:cs typeface="+mn-cs"/>
                      </a:endParaRPr>
                    </a:p>
                    <a:p>
                      <a:r>
                        <a:rPr lang="en-GB" sz="1200" b="1" u="none" dirty="0">
                          <a:solidFill>
                            <a:schemeClr val="tx1"/>
                          </a:solidFill>
                        </a:rPr>
                        <a:t>17:53</a:t>
                      </a:r>
                      <a:r>
                        <a:rPr lang="en-GB" sz="1200" b="1" u="none" baseline="0" dirty="0">
                          <a:solidFill>
                            <a:schemeClr val="tx1"/>
                          </a:solidFill>
                        </a:rPr>
                        <a:t> </a:t>
                      </a:r>
                      <a:r>
                        <a:rPr lang="en-GB" sz="1200" b="1" u="none" dirty="0">
                          <a:solidFill>
                            <a:schemeClr val="tx1"/>
                          </a:solidFill>
                        </a:rPr>
                        <a:t>8 Apr 2019</a:t>
                      </a:r>
                      <a:r>
                        <a:rPr lang="en-GB" sz="1200" b="1" u="none" baseline="0" dirty="0">
                          <a:solidFill>
                            <a:schemeClr val="tx1"/>
                          </a:solidFill>
                        </a:rPr>
                        <a:t> (Liverpool Echo) </a:t>
                      </a:r>
                      <a:endParaRPr lang="en-GB" sz="1200" b="1" u="none" dirty="0">
                        <a:solidFill>
                          <a:schemeClr val="tx1"/>
                        </a:solidFill>
                      </a:endParaRPr>
                    </a:p>
                    <a:p>
                      <a:r>
                        <a:rPr lang="en-GB" sz="1200" b="0" u="none" dirty="0">
                          <a:solidFill>
                            <a:schemeClr val="tx1"/>
                          </a:solidFill>
                        </a:rPr>
                        <a:t>A joyrider tanked up on booze killed his friend after speeding away from police in a stolen car.</a:t>
                      </a:r>
                    </a:p>
                    <a:p>
                      <a:r>
                        <a:rPr lang="en-GB" sz="1200" b="0" u="none" dirty="0">
                          <a:solidFill>
                            <a:schemeClr val="tx1"/>
                          </a:solidFill>
                        </a:rPr>
                        <a:t>Joseph Lane, 27, would "never forgive himself" for the fatal crash, a court was told.</a:t>
                      </a:r>
                    </a:p>
                    <a:p>
                      <a:r>
                        <a:rPr lang="en-GB" sz="1200" b="0" u="none" dirty="0">
                          <a:solidFill>
                            <a:schemeClr val="tx1"/>
                          </a:solidFill>
                        </a:rPr>
                        <a:t>The 27-year-old and his passenger Brandon Griffin were flung through the windscreen of the Vauxhall Vectra after Lane lost control and smashed into a telegraph pole, flipping onto its roof, reports the Liverpool Echo.</a:t>
                      </a:r>
                    </a:p>
                    <a:p>
                      <a:r>
                        <a:rPr lang="en-GB" sz="1200" b="0" u="none" dirty="0">
                          <a:solidFill>
                            <a:schemeClr val="tx1"/>
                          </a:solidFill>
                        </a:rPr>
                        <a:t>Mr Griffin, 21, is believed to have been involved in the theft of the car from a driveway in Birkenhead the same morning and had offered Lane a chance to drive it only minutes before the devastating collision.</a:t>
                      </a:r>
                    </a:p>
                    <a:p>
                      <a:r>
                        <a:rPr lang="en-GB" sz="1200" b="0" u="none" dirty="0">
                          <a:solidFill>
                            <a:schemeClr val="tx1"/>
                          </a:solidFill>
                        </a:rPr>
                        <a:t>Lane, of </a:t>
                      </a:r>
                      <a:r>
                        <a:rPr lang="en-GB" sz="1200" b="0" u="none" dirty="0" err="1">
                          <a:solidFill>
                            <a:schemeClr val="tx1"/>
                          </a:solidFill>
                        </a:rPr>
                        <a:t>Tranmere</a:t>
                      </a:r>
                      <a:r>
                        <a:rPr lang="en-GB" sz="1200" b="0" u="none" dirty="0">
                          <a:solidFill>
                            <a:schemeClr val="tx1"/>
                          </a:solidFill>
                        </a:rPr>
                        <a:t>, was jailed for eight and a half years at Liverpool Crown Court today after admitting causing Mr Griffin's death by dangerous driving.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3729783215"/>
                  </a:ext>
                </a:extLst>
              </a:tr>
            </a:tbl>
          </a:graphicData>
        </a:graphic>
      </p:graphicFrame>
      <p:sp>
        <p:nvSpPr>
          <p:cNvPr id="3" name="Rectangle 2"/>
          <p:cNvSpPr/>
          <p:nvPr/>
        </p:nvSpPr>
        <p:spPr>
          <a:xfrm>
            <a:off x="9410700" y="712379"/>
            <a:ext cx="2781300" cy="3416320"/>
          </a:xfrm>
          <a:prstGeom prst="rect">
            <a:avLst/>
          </a:prstGeom>
        </p:spPr>
        <p:txBody>
          <a:bodyPr wrap="square">
            <a:spAutoFit/>
          </a:bodyPr>
          <a:lstStyle/>
          <a:p>
            <a:r>
              <a:rPr lang="en-GB" sz="1200" dirty="0"/>
              <a:t>Pockets. Empty the pockets.</a:t>
            </a:r>
            <a:br>
              <a:rPr lang="en-GB" sz="1200" dirty="0"/>
            </a:br>
            <a:r>
              <a:rPr lang="en-GB" sz="1200" dirty="0"/>
              <a:t>Handkerchief? Could be any schoolboy's.</a:t>
            </a:r>
            <a:br>
              <a:rPr lang="en-GB" sz="1200" dirty="0"/>
            </a:br>
            <a:r>
              <a:rPr lang="en-GB" sz="1200" dirty="0"/>
              <a:t>Dirty enough. Cigarettes?</a:t>
            </a:r>
            <a:br>
              <a:rPr lang="en-GB" sz="1200" dirty="0"/>
            </a:br>
            <a:r>
              <a:rPr lang="en-GB" sz="1200" dirty="0"/>
              <a:t>Oh this can't be Stephen.</a:t>
            </a:r>
            <a:br>
              <a:rPr lang="en-GB" sz="1200" dirty="0"/>
            </a:br>
            <a:r>
              <a:rPr lang="en-GB" sz="1200" dirty="0"/>
              <a:t>I don’t allow him to smoke you see.</a:t>
            </a:r>
            <a:br>
              <a:rPr lang="en-GB" sz="1200" dirty="0"/>
            </a:br>
            <a:r>
              <a:rPr lang="en-GB" sz="1200" dirty="0"/>
              <a:t>He wouldn't disobey me. Not his father.</a:t>
            </a:r>
            <a:br>
              <a:rPr lang="en-GB" sz="1200" dirty="0"/>
            </a:br>
            <a:r>
              <a:rPr lang="en-GB" sz="1200" dirty="0"/>
              <a:t>But that's his penknife. That’s his alright.</a:t>
            </a:r>
            <a:br>
              <a:rPr lang="en-GB" sz="1200" dirty="0"/>
            </a:br>
            <a:r>
              <a:rPr lang="en-GB" sz="1200" dirty="0"/>
              <a:t>And that’s his key on the key ring </a:t>
            </a:r>
            <a:br>
              <a:rPr lang="en-GB" sz="1200" dirty="0"/>
            </a:br>
            <a:r>
              <a:rPr lang="en-GB" sz="1200" dirty="0"/>
              <a:t>Gran gave him just the other night.</a:t>
            </a:r>
            <a:br>
              <a:rPr lang="en-GB" sz="1200" dirty="0"/>
            </a:br>
            <a:r>
              <a:rPr lang="en-GB" sz="1200" dirty="0"/>
              <a:t>Then this must be him.</a:t>
            </a:r>
            <a:br>
              <a:rPr lang="en-GB" sz="1200" dirty="0"/>
            </a:br>
            <a:br>
              <a:rPr lang="en-GB" sz="1200" dirty="0"/>
            </a:br>
            <a:r>
              <a:rPr lang="en-GB" sz="1200" dirty="0"/>
              <a:t>I think I know what happened</a:t>
            </a:r>
            <a:br>
              <a:rPr lang="en-GB" sz="1200" dirty="0"/>
            </a:br>
            <a:r>
              <a:rPr lang="en-GB" sz="1200" dirty="0"/>
              <a:t>... about the cigarettes</a:t>
            </a:r>
            <a:br>
              <a:rPr lang="en-GB" sz="1200" dirty="0"/>
            </a:br>
            <a:r>
              <a:rPr lang="en-GB" sz="1200" dirty="0"/>
              <a:t>No doubt he was minding them</a:t>
            </a:r>
            <a:br>
              <a:rPr lang="en-GB" sz="1200" dirty="0"/>
            </a:br>
            <a:r>
              <a:rPr lang="en-GB" sz="1200" dirty="0"/>
              <a:t>for one of the older boys.</a:t>
            </a:r>
            <a:br>
              <a:rPr lang="en-GB" sz="1200" dirty="0"/>
            </a:br>
            <a:r>
              <a:rPr lang="en-GB" sz="1200" dirty="0"/>
              <a:t>Yes that’s it.</a:t>
            </a:r>
            <a:br>
              <a:rPr lang="en-GB" sz="1200" dirty="0"/>
            </a:br>
            <a:r>
              <a:rPr lang="en-GB" sz="1200" dirty="0"/>
              <a:t>That’s him.</a:t>
            </a:r>
            <a:br>
              <a:rPr lang="en-GB" sz="1200" dirty="0"/>
            </a:br>
            <a:r>
              <a:rPr lang="en-GB" sz="1200" dirty="0"/>
              <a:t>That’s our Stephen.</a:t>
            </a:r>
          </a:p>
        </p:txBody>
      </p:sp>
      <p:sp>
        <p:nvSpPr>
          <p:cNvPr id="4" name="Rectangle 3"/>
          <p:cNvSpPr/>
          <p:nvPr/>
        </p:nvSpPr>
        <p:spPr>
          <a:xfrm>
            <a:off x="6664657" y="5667310"/>
            <a:ext cx="5527343" cy="1200329"/>
          </a:xfrm>
          <a:prstGeom prst="rect">
            <a:avLst/>
          </a:prstGeom>
          <a:ln>
            <a:solidFill>
              <a:schemeClr val="tx1"/>
            </a:solidFill>
          </a:ln>
        </p:spPr>
        <p:txBody>
          <a:bodyPr wrap="square">
            <a:spAutoFit/>
          </a:bodyPr>
          <a:lstStyle/>
          <a:p>
            <a:r>
              <a:rPr lang="en-GB" sz="1200" b="1" u="sng" dirty="0"/>
              <a:t>Joyriding: </a:t>
            </a:r>
            <a:r>
              <a:rPr lang="en-GB" sz="1200" dirty="0"/>
              <a:t>the action or practice of driving fast and dangerously in a stolen car for enjoyment. </a:t>
            </a:r>
          </a:p>
          <a:p>
            <a:endParaRPr lang="en-GB" sz="1200" dirty="0"/>
          </a:p>
          <a:p>
            <a:r>
              <a:rPr lang="en-GB" sz="1200" dirty="0"/>
              <a:t>The sentence for people convicted of aggravated car theft or joyriding is severe and includes long prison terms and large fines. A prison term of up to 13 years may be imposed if the theft and subsequent driving led to a death. (May 2021) </a:t>
            </a:r>
          </a:p>
        </p:txBody>
      </p:sp>
    </p:spTree>
    <p:extLst>
      <p:ext uri="{BB962C8B-B14F-4D97-AF65-F5344CB8AC3E}">
        <p14:creationId xmlns:p14="http://schemas.microsoft.com/office/powerpoint/2010/main" val="1811278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1"/>
          <a:ext cx="12192001" cy="7498080"/>
        </p:xfrm>
        <a:graphic>
          <a:graphicData uri="http://schemas.openxmlformats.org/drawingml/2006/table">
            <a:tbl>
              <a:tblPr firstRow="1" bandRow="1">
                <a:tableStyleId>{5C22544A-7EE6-4342-B048-85BDC9FD1C3A}</a:tableStyleId>
              </a:tblPr>
              <a:tblGrid>
                <a:gridCol w="3125337">
                  <a:extLst>
                    <a:ext uri="{9D8B030D-6E8A-4147-A177-3AD203B41FA5}">
                      <a16:colId xmlns:a16="http://schemas.microsoft.com/office/drawing/2014/main" val="1435947075"/>
                    </a:ext>
                  </a:extLst>
                </a:gridCol>
                <a:gridCol w="3536721">
                  <a:extLst>
                    <a:ext uri="{9D8B030D-6E8A-4147-A177-3AD203B41FA5}">
                      <a16:colId xmlns:a16="http://schemas.microsoft.com/office/drawing/2014/main" val="3169240771"/>
                    </a:ext>
                  </a:extLst>
                </a:gridCol>
                <a:gridCol w="5529943">
                  <a:extLst>
                    <a:ext uri="{9D8B030D-6E8A-4147-A177-3AD203B41FA5}">
                      <a16:colId xmlns:a16="http://schemas.microsoft.com/office/drawing/2014/main" val="1332567638"/>
                    </a:ext>
                  </a:extLst>
                </a:gridCol>
              </a:tblGrid>
              <a:tr h="250902">
                <a:tc gridSpan="2">
                  <a:txBody>
                    <a:bodyPr/>
                    <a:lstStyle/>
                    <a:p>
                      <a:pPr algn="ctr"/>
                      <a:r>
                        <a:rPr lang="en-GB" sz="1200" b="1" dirty="0">
                          <a:solidFill>
                            <a:schemeClr val="tx1"/>
                          </a:solidFill>
                          <a:latin typeface="+mn-lt"/>
                        </a:rPr>
                        <a:t>Y8 Drama – </a:t>
                      </a:r>
                      <a:r>
                        <a:rPr lang="en-GB" sz="1200" b="1" kern="1200" dirty="0">
                          <a:solidFill>
                            <a:schemeClr val="tx1"/>
                          </a:solidFill>
                          <a:effectLst/>
                          <a:latin typeface="+mn-lt"/>
                          <a:ea typeface="+mn-ea"/>
                          <a:cs typeface="+mn-cs"/>
                        </a:rPr>
                        <a:t>Melodrama &amp; Soap Opera </a:t>
                      </a:r>
                      <a:r>
                        <a:rPr lang="en-GB" sz="1200" b="1" dirty="0">
                          <a:solidFill>
                            <a:schemeClr val="tx1"/>
                          </a:solidFill>
                          <a:latin typeface="+mn-lt"/>
                        </a:rPr>
                        <a:t>  – HT4 – Knowledge Organiser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r>
                        <a:rPr lang="en-GB" sz="1200" b="1" u="sng" baseline="0" dirty="0">
                          <a:solidFill>
                            <a:schemeClr val="tx1"/>
                          </a:solidFill>
                          <a:latin typeface="+mn-lt"/>
                        </a:rPr>
                        <a:t>Stage types: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250227"/>
                  </a:ext>
                </a:extLst>
              </a:tr>
              <a:tr h="3429000">
                <a:tc>
                  <a:txBody>
                    <a:bodyPr/>
                    <a:lstStyle/>
                    <a:p>
                      <a:pPr marL="0" lvl="0" indent="0" algn="l">
                        <a:spcAft>
                          <a:spcPts val="0"/>
                        </a:spcAft>
                        <a:buFont typeface="Arial" panose="020B0604020202020204" pitchFamily="34" charset="0"/>
                        <a:buNone/>
                      </a:pPr>
                      <a:r>
                        <a:rPr lang="en-US" sz="1200" b="1" u="sng" dirty="0">
                          <a:effectLst/>
                          <a:latin typeface="+mn-lt"/>
                          <a:ea typeface="Calibri" panose="020F0502020204030204" pitchFamily="34" charset="0"/>
                          <a:cs typeface="Calibri" panose="020F0502020204030204" pitchFamily="34" charset="0"/>
                        </a:rPr>
                        <a:t>Melodrama</a:t>
                      </a:r>
                      <a:r>
                        <a:rPr lang="en-US" sz="1200" dirty="0">
                          <a:effectLst/>
                          <a:latin typeface="+mn-lt"/>
                          <a:ea typeface="Calibri" panose="020F0502020204030204" pitchFamily="34" charset="0"/>
                          <a:cs typeface="Calibri" panose="020F0502020204030204" pitchFamily="34" charset="0"/>
                        </a:rPr>
                        <a:t>:</a:t>
                      </a:r>
                      <a:r>
                        <a:rPr lang="en-US" sz="1200" baseline="0" dirty="0">
                          <a:effectLst/>
                          <a:latin typeface="+mn-lt"/>
                          <a:ea typeface="Calibri" panose="020F0502020204030204" pitchFamily="34" charset="0"/>
                          <a:cs typeface="Calibri" panose="020F0502020204030204" pitchFamily="34" charset="0"/>
                        </a:rPr>
                        <a:t> </a:t>
                      </a:r>
                    </a:p>
                    <a:p>
                      <a:pPr marL="0" lvl="0" indent="0" algn="l">
                        <a:spcAft>
                          <a:spcPts val="0"/>
                        </a:spcAft>
                        <a:buFont typeface="Arial" panose="020B0604020202020204" pitchFamily="34" charset="0"/>
                        <a:buNone/>
                      </a:pPr>
                      <a:endParaRPr lang="en-US" sz="1200" dirty="0">
                        <a:effectLst/>
                        <a:latin typeface="+mn-lt"/>
                        <a:ea typeface="Calibri" panose="020F0502020204030204" pitchFamily="34" charset="0"/>
                        <a:cs typeface="Calibri" panose="020F0502020204030204" pitchFamily="34" charset="0"/>
                      </a:endParaRPr>
                    </a:p>
                    <a:p>
                      <a:pPr marL="0" lvl="0" indent="0" algn="l">
                        <a:spcAft>
                          <a:spcPts val="0"/>
                        </a:spcAft>
                        <a:buFont typeface="Arial" panose="020B0604020202020204" pitchFamily="34" charset="0"/>
                        <a:buNone/>
                      </a:pPr>
                      <a:r>
                        <a:rPr lang="en-GB" sz="1200" b="1" i="0" kern="1200" dirty="0">
                          <a:solidFill>
                            <a:schemeClr val="dk1"/>
                          </a:solidFill>
                          <a:effectLst/>
                          <a:latin typeface="+mn-lt"/>
                          <a:ea typeface="+mn-ea"/>
                          <a:cs typeface="+mn-cs"/>
                        </a:rPr>
                        <a:t>Melodrama</a:t>
                      </a:r>
                      <a:r>
                        <a:rPr lang="en-GB" sz="1200" b="0" i="0" kern="1200" dirty="0">
                          <a:solidFill>
                            <a:schemeClr val="dk1"/>
                          </a:solidFill>
                          <a:effectLst/>
                          <a:latin typeface="+mn-lt"/>
                          <a:ea typeface="+mn-ea"/>
                          <a:cs typeface="+mn-cs"/>
                        </a:rPr>
                        <a:t> is a style of theatre that was prominent in the Victorian era. It uses </a:t>
                      </a:r>
                      <a:r>
                        <a:rPr lang="en-GB" sz="1200" b="1" i="0" kern="1200" dirty="0">
                          <a:solidFill>
                            <a:schemeClr val="dk1"/>
                          </a:solidFill>
                          <a:effectLst/>
                          <a:latin typeface="+mn-lt"/>
                          <a:ea typeface="+mn-ea"/>
                          <a:cs typeface="+mn-cs"/>
                        </a:rPr>
                        <a:t>exaggeration</a:t>
                      </a:r>
                      <a:r>
                        <a:rPr lang="en-GB" sz="1200" b="0" i="0" kern="1200" dirty="0">
                          <a:solidFill>
                            <a:schemeClr val="dk1"/>
                          </a:solidFill>
                          <a:effectLst/>
                          <a:latin typeface="+mn-lt"/>
                          <a:ea typeface="+mn-ea"/>
                          <a:cs typeface="+mn-cs"/>
                        </a:rPr>
                        <a:t> and </a:t>
                      </a:r>
                      <a:r>
                        <a:rPr lang="en-GB" sz="1200" b="1" i="0" kern="1200" dirty="0">
                          <a:solidFill>
                            <a:schemeClr val="dk1"/>
                          </a:solidFill>
                          <a:effectLst/>
                          <a:latin typeface="+mn-lt"/>
                          <a:ea typeface="+mn-ea"/>
                          <a:cs typeface="+mn-cs"/>
                        </a:rPr>
                        <a:t>stereotyped</a:t>
                      </a:r>
                      <a:r>
                        <a:rPr lang="en-GB" sz="1200" b="0" i="0" kern="1200" dirty="0">
                          <a:solidFill>
                            <a:schemeClr val="dk1"/>
                          </a:solidFill>
                          <a:effectLst/>
                          <a:latin typeface="+mn-lt"/>
                          <a:ea typeface="+mn-ea"/>
                          <a:cs typeface="+mn-cs"/>
                        </a:rPr>
                        <a:t> characters to appeal to the audience’s emotions. It can be useful when working within the melodrama </a:t>
                      </a:r>
                      <a:r>
                        <a:rPr lang="en-GB" sz="1200" b="1" i="0" kern="1200" dirty="0">
                          <a:solidFill>
                            <a:schemeClr val="dk1"/>
                          </a:solidFill>
                          <a:effectLst/>
                          <a:latin typeface="+mn-lt"/>
                          <a:ea typeface="+mn-ea"/>
                          <a:cs typeface="+mn-cs"/>
                        </a:rPr>
                        <a:t>genre</a:t>
                      </a:r>
                      <a:r>
                        <a:rPr lang="en-GB" sz="1200" b="0" i="0" kern="1200" dirty="0">
                          <a:solidFill>
                            <a:schemeClr val="dk1"/>
                          </a:solidFill>
                          <a:effectLst/>
                          <a:latin typeface="+mn-lt"/>
                          <a:ea typeface="+mn-ea"/>
                          <a:cs typeface="+mn-cs"/>
                        </a:rPr>
                        <a:t> to explore </a:t>
                      </a:r>
                      <a:r>
                        <a:rPr lang="en-GB" sz="1200" b="1" i="0" kern="1200" dirty="0">
                          <a:solidFill>
                            <a:schemeClr val="dk1"/>
                          </a:solidFill>
                          <a:effectLst/>
                          <a:latin typeface="+mn-lt"/>
                          <a:ea typeface="+mn-ea"/>
                          <a:cs typeface="+mn-cs"/>
                        </a:rPr>
                        <a:t>stock characters</a:t>
                      </a:r>
                      <a:r>
                        <a:rPr lang="en-GB" sz="1200" b="0" i="0" kern="1200" dirty="0">
                          <a:solidFill>
                            <a:schemeClr val="dk1"/>
                          </a:solidFill>
                          <a:effectLst/>
                          <a:latin typeface="+mn-lt"/>
                          <a:ea typeface="+mn-ea"/>
                          <a:cs typeface="+mn-cs"/>
                        </a:rPr>
                        <a:t>, e.g. an evil villain, a wronged maiden or a noble hero. Very clear and loud vocal delivery is needed in a melodrama, facing out to the audience, combined with large </a:t>
                      </a:r>
                      <a:r>
                        <a:rPr lang="en-GB" sz="1200" b="1" i="0" kern="1200" dirty="0">
                          <a:solidFill>
                            <a:schemeClr val="dk1"/>
                          </a:solidFill>
                          <a:effectLst/>
                          <a:latin typeface="+mn-lt"/>
                          <a:ea typeface="+mn-ea"/>
                          <a:cs typeface="+mn-cs"/>
                        </a:rPr>
                        <a:t>gestures</a:t>
                      </a:r>
                      <a:r>
                        <a:rPr lang="en-GB" sz="1200" b="0" i="0" kern="1200" dirty="0">
                          <a:solidFill>
                            <a:schemeClr val="dk1"/>
                          </a:solidFill>
                          <a:effectLst/>
                          <a:latin typeface="+mn-lt"/>
                          <a:ea typeface="+mn-ea"/>
                          <a:cs typeface="+mn-cs"/>
                        </a:rPr>
                        <a:t> and exaggerated </a:t>
                      </a:r>
                      <a:r>
                        <a:rPr lang="en-GB" sz="1200" b="1" i="0" kern="1200" dirty="0">
                          <a:solidFill>
                            <a:schemeClr val="dk1"/>
                          </a:solidFill>
                          <a:effectLst/>
                          <a:latin typeface="+mn-lt"/>
                          <a:ea typeface="+mn-ea"/>
                          <a:cs typeface="+mn-cs"/>
                        </a:rPr>
                        <a:t>facial expressions</a:t>
                      </a:r>
                      <a:r>
                        <a:rPr lang="en-GB" sz="1200" b="0" i="0" kern="1200" dirty="0">
                          <a:solidFill>
                            <a:schemeClr val="dk1"/>
                          </a:solidFill>
                          <a:effectLst/>
                          <a:latin typeface="+mn-lt"/>
                          <a:ea typeface="+mn-ea"/>
                          <a:cs typeface="+mn-cs"/>
                        </a:rPr>
                        <a:t>. The </a:t>
                      </a:r>
                      <a:r>
                        <a:rPr lang="en-GB" sz="1200" b="1" i="0" kern="1200" dirty="0">
                          <a:solidFill>
                            <a:schemeClr val="dk1"/>
                          </a:solidFill>
                          <a:effectLst/>
                          <a:latin typeface="+mn-lt"/>
                          <a:ea typeface="+mn-ea"/>
                          <a:cs typeface="+mn-cs"/>
                        </a:rPr>
                        <a:t>plot</a:t>
                      </a:r>
                      <a:r>
                        <a:rPr lang="en-GB" sz="1200" b="0" i="0" kern="1200" dirty="0">
                          <a:solidFill>
                            <a:schemeClr val="dk1"/>
                          </a:solidFill>
                          <a:effectLst/>
                          <a:latin typeface="+mn-lt"/>
                          <a:ea typeface="+mn-ea"/>
                          <a:cs typeface="+mn-cs"/>
                        </a:rPr>
                        <a:t> for a melodramatic devised piece would ideally be very sensational, designed to evoke emotion within the audience, with lots of </a:t>
                      </a:r>
                      <a:r>
                        <a:rPr lang="en-GB" sz="1200" b="1" i="0" kern="1200" dirty="0">
                          <a:solidFill>
                            <a:schemeClr val="dk1"/>
                          </a:solidFill>
                          <a:effectLst/>
                          <a:latin typeface="+mn-lt"/>
                          <a:ea typeface="+mn-ea"/>
                          <a:cs typeface="+mn-cs"/>
                        </a:rPr>
                        <a:t>dialogue</a:t>
                      </a:r>
                      <a:r>
                        <a:rPr lang="en-GB" sz="1200" b="0" i="0" kern="1200" dirty="0">
                          <a:solidFill>
                            <a:schemeClr val="dk1"/>
                          </a:solidFill>
                          <a:effectLst/>
                          <a:latin typeface="+mn-lt"/>
                          <a:ea typeface="+mn-ea"/>
                          <a:cs typeface="+mn-cs"/>
                        </a:rPr>
                        <a:t>.</a:t>
                      </a:r>
                      <a:endParaRPr lang="en-US" sz="1200" dirty="0">
                        <a:effectLst/>
                        <a:latin typeface="+mn-lt"/>
                        <a:ea typeface="Calibri" panose="020F0502020204030204" pitchFamily="34" charset="0"/>
                        <a:cs typeface="Calibri" panose="020F0502020204030204" pitchFamily="34"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dirty="0">
                          <a:effectLst/>
                          <a:latin typeface="+mn-lt"/>
                          <a:ea typeface="Calibri" panose="020F0502020204030204" pitchFamily="34" charset="0"/>
                          <a:cs typeface="Calibri" panose="020F0502020204030204" pitchFamily="34" charset="0"/>
                        </a:rPr>
                        <a:t>Soap</a:t>
                      </a:r>
                      <a:r>
                        <a:rPr lang="en-US" sz="1200" b="1" u="sng" baseline="0" dirty="0">
                          <a:effectLst/>
                          <a:latin typeface="+mn-lt"/>
                          <a:ea typeface="Calibri" panose="020F0502020204030204" pitchFamily="34" charset="0"/>
                          <a:cs typeface="Calibri" panose="020F0502020204030204" pitchFamily="34" charset="0"/>
                        </a:rPr>
                        <a:t> Opera</a:t>
                      </a:r>
                      <a:r>
                        <a:rPr lang="en-US" sz="1200" dirty="0">
                          <a:effectLst/>
                          <a:latin typeface="+mn-lt"/>
                          <a:ea typeface="Calibri" panose="020F0502020204030204" pitchFamily="34" charset="0"/>
                          <a:cs typeface="Calibri" panose="020F0502020204030204" pitchFamily="34" charset="0"/>
                        </a:rPr>
                        <a:t>:</a:t>
                      </a:r>
                      <a:r>
                        <a:rPr lang="en-US" sz="1200" baseline="0" dirty="0">
                          <a:effectLst/>
                          <a:latin typeface="+mn-lt"/>
                          <a:ea typeface="Calibri" panose="020F0502020204030204" pitchFamily="34" charset="0"/>
                          <a:cs typeface="Calibri" panose="020F0502020204030204" pitchFamily="34" charset="0"/>
                        </a:rPr>
                        <a:t> </a:t>
                      </a:r>
                    </a:p>
                    <a:p>
                      <a:endParaRPr lang="en-GB" sz="1200" b="0" dirty="0">
                        <a:solidFill>
                          <a:schemeClr val="tx1"/>
                        </a:solidFill>
                      </a:endParaRPr>
                    </a:p>
                    <a:p>
                      <a:r>
                        <a:rPr lang="en-GB" sz="1200" b="0" i="0" kern="1200" dirty="0">
                          <a:solidFill>
                            <a:schemeClr val="dk1"/>
                          </a:solidFill>
                          <a:effectLst/>
                          <a:latin typeface="+mn-lt"/>
                          <a:ea typeface="+mn-ea"/>
                          <a:cs typeface="+mn-cs"/>
                        </a:rPr>
                        <a:t>A </a:t>
                      </a:r>
                      <a:r>
                        <a:rPr lang="en-GB" sz="1200" b="1" i="0" kern="1200" dirty="0">
                          <a:solidFill>
                            <a:schemeClr val="dk1"/>
                          </a:solidFill>
                          <a:effectLst/>
                          <a:latin typeface="+mn-lt"/>
                          <a:ea typeface="+mn-ea"/>
                          <a:cs typeface="+mn-cs"/>
                        </a:rPr>
                        <a:t>soap opera</a:t>
                      </a:r>
                      <a:r>
                        <a:rPr lang="en-GB" sz="1200" b="0" i="0" kern="1200" dirty="0">
                          <a:solidFill>
                            <a:schemeClr val="dk1"/>
                          </a:solidFill>
                          <a:effectLst/>
                          <a:latin typeface="+mn-lt"/>
                          <a:ea typeface="+mn-ea"/>
                          <a:cs typeface="+mn-cs"/>
                        </a:rPr>
                        <a:t> or </a:t>
                      </a:r>
                      <a:r>
                        <a:rPr lang="en-GB" sz="1200" b="0" i="1" kern="1200" dirty="0">
                          <a:solidFill>
                            <a:schemeClr val="dk1"/>
                          </a:solidFill>
                          <a:effectLst/>
                          <a:latin typeface="+mn-lt"/>
                          <a:ea typeface="+mn-ea"/>
                          <a:cs typeface="+mn-cs"/>
                        </a:rPr>
                        <a:t>soap</a:t>
                      </a:r>
                      <a:r>
                        <a:rPr lang="en-GB" sz="1200" b="0" i="0" kern="1200" dirty="0">
                          <a:solidFill>
                            <a:schemeClr val="dk1"/>
                          </a:solidFill>
                          <a:effectLst/>
                          <a:latin typeface="+mn-lt"/>
                          <a:ea typeface="+mn-ea"/>
                          <a:cs typeface="+mn-cs"/>
                        </a:rPr>
                        <a:t> for short is a radio or television </a:t>
                      </a:r>
                      <a:r>
                        <a:rPr lang="en-GB" sz="1200" b="0" i="0" u="none" strike="noStrike" kern="1200" dirty="0">
                          <a:solidFill>
                            <a:schemeClr val="dk1"/>
                          </a:solidFill>
                          <a:effectLst/>
                          <a:latin typeface="+mn-lt"/>
                          <a:ea typeface="+mn-ea"/>
                          <a:cs typeface="+mn-cs"/>
                        </a:rPr>
                        <a:t>serial</a:t>
                      </a:r>
                      <a:r>
                        <a:rPr lang="en-GB" sz="1200" b="0" i="0" kern="1200" dirty="0">
                          <a:solidFill>
                            <a:schemeClr val="dk1"/>
                          </a:solidFill>
                          <a:effectLst/>
                          <a:latin typeface="+mn-lt"/>
                          <a:ea typeface="+mn-ea"/>
                          <a:cs typeface="+mn-cs"/>
                        </a:rPr>
                        <a:t> dealing especially with domestic situations and frequently characterised by </a:t>
                      </a:r>
                      <a:r>
                        <a:rPr lang="en-GB" sz="1200" b="0" i="0" u="none" strike="noStrike" kern="1200" dirty="0">
                          <a:solidFill>
                            <a:schemeClr val="dk1"/>
                          </a:solidFill>
                          <a:effectLst/>
                          <a:latin typeface="+mn-lt"/>
                          <a:ea typeface="+mn-ea"/>
                          <a:cs typeface="+mn-cs"/>
                        </a:rPr>
                        <a:t>melodrama</a:t>
                      </a:r>
                      <a:r>
                        <a:rPr lang="en-GB" sz="1200" b="0" i="0" kern="1200" dirty="0">
                          <a:solidFill>
                            <a:schemeClr val="dk1"/>
                          </a:solidFill>
                          <a:effectLst/>
                          <a:latin typeface="+mn-lt"/>
                          <a:ea typeface="+mn-ea"/>
                          <a:cs typeface="+mn-cs"/>
                        </a:rPr>
                        <a:t>, </a:t>
                      </a:r>
                      <a:r>
                        <a:rPr lang="en-GB" sz="1200" b="0" i="0" u="none" strike="noStrike" kern="1200" dirty="0">
                          <a:solidFill>
                            <a:schemeClr val="dk1"/>
                          </a:solidFill>
                          <a:effectLst/>
                          <a:latin typeface="+mn-lt"/>
                          <a:ea typeface="+mn-ea"/>
                          <a:cs typeface="+mn-cs"/>
                        </a:rPr>
                        <a:t>ensemble casts</a:t>
                      </a:r>
                      <a:r>
                        <a:rPr lang="en-GB" sz="1200" b="0" i="0" kern="1200" dirty="0">
                          <a:solidFill>
                            <a:schemeClr val="dk1"/>
                          </a:solidFill>
                          <a:effectLst/>
                          <a:latin typeface="+mn-lt"/>
                          <a:ea typeface="+mn-ea"/>
                          <a:cs typeface="+mn-cs"/>
                        </a:rPr>
                        <a:t>, and </a:t>
                      </a:r>
                      <a:r>
                        <a:rPr lang="en-GB" sz="1200" b="0" i="0" u="none" strike="noStrike" kern="1200" dirty="0">
                          <a:solidFill>
                            <a:schemeClr val="dk1"/>
                          </a:solidFill>
                          <a:effectLst/>
                          <a:latin typeface="+mn-lt"/>
                          <a:ea typeface="+mn-ea"/>
                          <a:cs typeface="+mn-cs"/>
                        </a:rPr>
                        <a:t>sentimentality</a:t>
                      </a:r>
                      <a:r>
                        <a:rPr lang="en-GB" sz="1200" b="0" i="0" kern="1200" dirty="0">
                          <a:solidFill>
                            <a:schemeClr val="dk1"/>
                          </a:solidFill>
                          <a:effectLst/>
                          <a:latin typeface="+mn-lt"/>
                          <a:ea typeface="+mn-ea"/>
                          <a:cs typeface="+mn-cs"/>
                        </a:rPr>
                        <a:t>.</a:t>
                      </a:r>
                      <a:r>
                        <a:rPr lang="en-GB" sz="1200" b="0" i="0" u="none" strike="noStrike" kern="1200" baseline="30000" dirty="0">
                          <a:solidFill>
                            <a:schemeClr val="dk1"/>
                          </a:solidFill>
                          <a:effectLst/>
                          <a:latin typeface="+mn-lt"/>
                          <a:ea typeface="+mn-ea"/>
                          <a:cs typeface="+mn-cs"/>
                        </a:rPr>
                        <a:t> </a:t>
                      </a:r>
                      <a:r>
                        <a:rPr lang="en-GB" sz="1200" b="0" i="0" kern="1200" dirty="0">
                          <a:solidFill>
                            <a:schemeClr val="dk1"/>
                          </a:solidFill>
                          <a:effectLst/>
                          <a:latin typeface="+mn-lt"/>
                          <a:ea typeface="+mn-ea"/>
                          <a:cs typeface="+mn-cs"/>
                        </a:rPr>
                        <a:t>The term "soap opera" originated from radio dramas originally being sponsored by soap manufacturers.</a:t>
                      </a:r>
                    </a:p>
                    <a:p>
                      <a:r>
                        <a:rPr lang="en-GB" sz="1200" b="0" i="0" kern="1200" dirty="0">
                          <a:solidFill>
                            <a:schemeClr val="dk1"/>
                          </a:solidFill>
                          <a:effectLst/>
                          <a:latin typeface="+mn-lt"/>
                          <a:ea typeface="+mn-ea"/>
                          <a:cs typeface="+mn-cs"/>
                        </a:rPr>
                        <a:t>Soap opera storylines run concurrently, intersect and lead into further developments. An individual episode of a soap opera will generally switch between several </a:t>
                      </a:r>
                      <a:r>
                        <a:rPr lang="en-GB" sz="1200" b="0" i="0" u="none" strike="noStrike" kern="1200" dirty="0">
                          <a:solidFill>
                            <a:schemeClr val="dk1"/>
                          </a:solidFill>
                          <a:effectLst/>
                          <a:latin typeface="+mn-lt"/>
                          <a:ea typeface="+mn-ea"/>
                          <a:cs typeface="+mn-cs"/>
                        </a:rPr>
                        <a:t>narrative threads</a:t>
                      </a:r>
                      <a:r>
                        <a:rPr lang="en-GB" sz="1200" b="0" i="0" kern="1200" dirty="0">
                          <a:solidFill>
                            <a:schemeClr val="dk1"/>
                          </a:solidFill>
                          <a:effectLst/>
                          <a:latin typeface="+mn-lt"/>
                          <a:ea typeface="+mn-ea"/>
                          <a:cs typeface="+mn-cs"/>
                        </a:rPr>
                        <a:t> that may at times interconnect and affect one another or may run entirely independent to each other. Episodes may feature some of the show's current storylines, but not always all of them. Soap operas rarely bring all the current storylines to a conclusion at the same time. When one storyline ends, there are several other story threads at differing stages of development. Soap opera episodes typically end on some sort of </a:t>
                      </a:r>
                      <a:r>
                        <a:rPr lang="en-GB" sz="1200" b="1" i="0" u="none" strike="noStrike" kern="1200" dirty="0">
                          <a:solidFill>
                            <a:schemeClr val="dk1"/>
                          </a:solidFill>
                          <a:effectLst/>
                          <a:latin typeface="+mn-lt"/>
                          <a:ea typeface="+mn-ea"/>
                          <a:cs typeface="+mn-cs"/>
                        </a:rPr>
                        <a:t>cliff-hanger.</a:t>
                      </a:r>
                      <a:endParaRPr lang="en-GB"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4218796646"/>
                  </a:ext>
                </a:extLst>
              </a:tr>
              <a:tr h="3178097">
                <a:tc>
                  <a:txBody>
                    <a:bodyPr/>
                    <a:lstStyle/>
                    <a:p>
                      <a:r>
                        <a:rPr lang="en-GB" sz="1200" b="1" u="sng" dirty="0">
                          <a:solidFill>
                            <a:schemeClr val="tx1"/>
                          </a:solidFill>
                          <a:effectLst/>
                        </a:rPr>
                        <a:t>Key Techniques</a:t>
                      </a:r>
                      <a:r>
                        <a:rPr lang="en-GB" sz="1200" b="1" u="sng" baseline="0" dirty="0">
                          <a:solidFill>
                            <a:schemeClr val="tx1"/>
                          </a:solidFill>
                          <a:effectLst/>
                        </a:rPr>
                        <a:t> / </a:t>
                      </a:r>
                      <a:r>
                        <a:rPr lang="en-GB" sz="1200" b="1" u="sng" dirty="0">
                          <a:solidFill>
                            <a:schemeClr val="tx1"/>
                          </a:solidFill>
                          <a:effectLst/>
                        </a:rPr>
                        <a:t>Vocabulary</a:t>
                      </a:r>
                      <a:r>
                        <a:rPr lang="en-GB" sz="1200" b="0" dirty="0">
                          <a:solidFill>
                            <a:schemeClr val="tx1"/>
                          </a:solidFill>
                        </a:rPr>
                        <a:t>:</a:t>
                      </a:r>
                    </a:p>
                    <a:p>
                      <a:endParaRPr lang="en-GB" sz="1200" b="0" dirty="0">
                        <a:solidFill>
                          <a:schemeClr val="tx1"/>
                        </a:solidFill>
                      </a:endParaRPr>
                    </a:p>
                    <a:p>
                      <a:r>
                        <a:rPr lang="en-GB" sz="1200" b="1" kern="1200" dirty="0">
                          <a:solidFill>
                            <a:schemeClr val="dk1"/>
                          </a:solidFill>
                          <a:effectLst/>
                          <a:latin typeface="+mn-lt"/>
                          <a:ea typeface="+mn-ea"/>
                          <a:cs typeface="+mn-cs"/>
                        </a:rPr>
                        <a:t>Exaggeration: </a:t>
                      </a:r>
                      <a:r>
                        <a:rPr lang="en-GB" sz="1200" b="0" i="0" kern="1200" dirty="0">
                          <a:solidFill>
                            <a:schemeClr val="dk1"/>
                          </a:solidFill>
                          <a:effectLst/>
                          <a:latin typeface="+mn-lt"/>
                          <a:ea typeface="+mn-ea"/>
                          <a:cs typeface="+mn-cs"/>
                        </a:rPr>
                        <a:t>Exaggeration is the representation of something as more extreme or dramatic than it really is. Exaggeration is</a:t>
                      </a:r>
                      <a:r>
                        <a:rPr lang="en-GB" sz="1200" b="0" i="0" kern="1200" baseline="0" dirty="0">
                          <a:solidFill>
                            <a:schemeClr val="dk1"/>
                          </a:solidFill>
                          <a:effectLst/>
                          <a:latin typeface="+mn-lt"/>
                          <a:ea typeface="+mn-ea"/>
                          <a:cs typeface="+mn-cs"/>
                        </a:rPr>
                        <a:t> used to </a:t>
                      </a:r>
                      <a:r>
                        <a:rPr lang="en-GB" sz="1200" b="0" i="0" kern="1200" dirty="0">
                          <a:solidFill>
                            <a:schemeClr val="dk1"/>
                          </a:solidFill>
                          <a:effectLst/>
                          <a:latin typeface="+mn-lt"/>
                          <a:ea typeface="+mn-ea"/>
                          <a:cs typeface="+mn-cs"/>
                        </a:rPr>
                        <a:t>emphasise certain ideas by overstating it in some way. This can add drama, suspense, humour, etc. for the audience.</a:t>
                      </a:r>
                      <a:endParaRPr lang="en-GB" sz="12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mn-lt"/>
                          <a:ea typeface="+mn-ea"/>
                          <a:cs typeface="+mn-cs"/>
                        </a:rPr>
                        <a:t>Stereotype: </a:t>
                      </a:r>
                      <a:r>
                        <a:rPr lang="en-GB" sz="1200" b="0" i="0" kern="1200" dirty="0">
                          <a:solidFill>
                            <a:schemeClr val="dk1"/>
                          </a:solidFill>
                          <a:effectLst/>
                          <a:latin typeface="+mn-lt"/>
                          <a:ea typeface="+mn-ea"/>
                          <a:cs typeface="+mn-cs"/>
                        </a:rPr>
                        <a:t>A familiar character identified by an oversimplified pattern of behaviour that typically labels the character as being part of a group of people.</a:t>
                      </a:r>
                      <a:endParaRPr lang="en-GB" sz="12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mn-lt"/>
                          <a:ea typeface="+mn-ea"/>
                          <a:cs typeface="+mn-cs"/>
                        </a:rPr>
                        <a:t>Stock</a:t>
                      </a:r>
                      <a:r>
                        <a:rPr lang="en-GB" sz="1200" b="1" kern="1200" baseline="0" dirty="0">
                          <a:solidFill>
                            <a:schemeClr val="dk1"/>
                          </a:solidFill>
                          <a:effectLst/>
                          <a:latin typeface="+mn-lt"/>
                          <a:ea typeface="+mn-ea"/>
                          <a:cs typeface="+mn-cs"/>
                        </a:rPr>
                        <a:t> Characters</a:t>
                      </a:r>
                      <a:r>
                        <a:rPr lang="en-GB" sz="1200" b="1" kern="1200" dirty="0">
                          <a:solidFill>
                            <a:schemeClr val="dk1"/>
                          </a:solidFill>
                          <a:effectLst/>
                          <a:latin typeface="+mn-lt"/>
                          <a:ea typeface="+mn-ea"/>
                          <a:cs typeface="+mn-cs"/>
                        </a:rPr>
                        <a:t>: </a:t>
                      </a:r>
                      <a:r>
                        <a:rPr lang="en-GB" sz="1200" kern="1200" dirty="0">
                          <a:solidFill>
                            <a:schemeClr val="dk1"/>
                          </a:solidFill>
                          <a:effectLst/>
                          <a:latin typeface="+mn-lt"/>
                          <a:ea typeface="+mn-ea"/>
                          <a:cs typeface="+mn-cs"/>
                        </a:rPr>
                        <a:t>Stock characters are characters that are specific to a particular style of theatre.</a:t>
                      </a:r>
                      <a:endParaRPr lang="en-GB" sz="1200" b="1" u="sng"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u="sng" dirty="0">
                        <a:solidFill>
                          <a:schemeClr val="tx1"/>
                        </a:solidFill>
                        <a:effectLst/>
                      </a:endParaRPr>
                    </a:p>
                    <a:p>
                      <a:endParaRPr lang="en-GB" sz="1200" b="1" u="sng"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kern="1200" dirty="0">
                        <a:solidFill>
                          <a:schemeClr val="dk1"/>
                        </a:solidFill>
                        <a:effectLst/>
                        <a:latin typeface="+mn-lt"/>
                        <a:ea typeface="+mn-ea"/>
                        <a:cs typeface="+mn-cs"/>
                      </a:endParaRPr>
                    </a:p>
                    <a:p>
                      <a:endParaRPr lang="en-GB" sz="1200" b="0" dirty="0">
                        <a:solidFill>
                          <a:schemeClr val="tx1"/>
                        </a:solidFill>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1" u="sng" dirty="0">
                          <a:solidFill>
                            <a:schemeClr val="tx1"/>
                          </a:solidFill>
                          <a:effectLst/>
                        </a:rPr>
                        <a:t>Key Techniques</a:t>
                      </a:r>
                      <a:r>
                        <a:rPr lang="en-GB" sz="1200" b="1" u="sng" baseline="0" dirty="0">
                          <a:solidFill>
                            <a:schemeClr val="tx1"/>
                          </a:solidFill>
                          <a:effectLst/>
                        </a:rPr>
                        <a:t> / </a:t>
                      </a:r>
                      <a:r>
                        <a:rPr lang="en-GB" sz="1200" b="1" u="sng" dirty="0">
                          <a:solidFill>
                            <a:schemeClr val="tx1"/>
                          </a:solidFill>
                          <a:effectLst/>
                        </a:rPr>
                        <a:t>Vocabulary</a:t>
                      </a:r>
                      <a:r>
                        <a:rPr lang="en-GB" sz="1200" b="0" dirty="0">
                          <a:solidFill>
                            <a:schemeClr val="tx1"/>
                          </a:solidFill>
                        </a:rPr>
                        <a:t>:</a:t>
                      </a:r>
                    </a:p>
                    <a:p>
                      <a:endParaRPr lang="en-GB" sz="1200" b="0" dirty="0">
                        <a:solidFill>
                          <a:schemeClr val="tx1"/>
                        </a:solidFill>
                      </a:endParaRPr>
                    </a:p>
                    <a:p>
                      <a:r>
                        <a:rPr lang="en-GB" sz="1200" b="1" kern="1200" dirty="0">
                          <a:solidFill>
                            <a:schemeClr val="dk1"/>
                          </a:solidFill>
                          <a:effectLst/>
                          <a:latin typeface="+mn-lt"/>
                          <a:ea typeface="+mn-ea"/>
                          <a:cs typeface="+mn-cs"/>
                        </a:rPr>
                        <a:t>Cliff-hanger: </a:t>
                      </a:r>
                      <a:r>
                        <a:rPr lang="en-GB" sz="1200" dirty="0"/>
                        <a:t>A </a:t>
                      </a:r>
                      <a:r>
                        <a:rPr lang="en-GB" sz="1200" b="1" dirty="0"/>
                        <a:t>cliff-hanger</a:t>
                      </a:r>
                      <a:r>
                        <a:rPr lang="en-GB" sz="1200" dirty="0"/>
                        <a:t> is a plot device in fiction which features a main character in a precarious or difficult dilemma or confronted with a shocking revelation at the end of an episode of serialised fiction.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mn-lt"/>
                          <a:ea typeface="+mn-ea"/>
                          <a:cs typeface="+mn-cs"/>
                        </a:rPr>
                        <a:t>Flash Forward: </a:t>
                      </a:r>
                      <a:r>
                        <a:rPr lang="en-GB" sz="1200" b="0" i="0" kern="1200" dirty="0">
                          <a:solidFill>
                            <a:schemeClr val="dk1"/>
                          </a:solidFill>
                          <a:effectLst/>
                          <a:latin typeface="+mn-lt"/>
                          <a:ea typeface="+mn-ea"/>
                          <a:cs typeface="+mn-cs"/>
                        </a:rPr>
                        <a:t>A </a:t>
                      </a:r>
                      <a:r>
                        <a:rPr lang="en-GB" sz="1200" b="1" i="0" kern="1200" dirty="0">
                          <a:solidFill>
                            <a:schemeClr val="dk1"/>
                          </a:solidFill>
                          <a:effectLst/>
                          <a:latin typeface="+mn-lt"/>
                          <a:ea typeface="+mn-ea"/>
                          <a:cs typeface="+mn-cs"/>
                        </a:rPr>
                        <a:t>flash forward </a:t>
                      </a:r>
                      <a:r>
                        <a:rPr lang="en-GB" sz="1200" b="0" i="0" kern="1200" dirty="0">
                          <a:solidFill>
                            <a:schemeClr val="dk1"/>
                          </a:solidFill>
                          <a:effectLst/>
                          <a:latin typeface="+mn-lt"/>
                          <a:ea typeface="+mn-ea"/>
                          <a:cs typeface="+mn-cs"/>
                        </a:rPr>
                        <a:t>is a scene that temporarily takes the narrative forward in time from the current point of the story. Flash forwards are often used to represent events expected, projected, or imagined to occur in the future.</a:t>
                      </a: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mn-lt"/>
                          <a:ea typeface="+mn-ea"/>
                          <a:cs typeface="+mn-cs"/>
                        </a:rPr>
                        <a:t>Flashback: </a:t>
                      </a:r>
                      <a:r>
                        <a:rPr lang="en-GB" sz="1200" b="0" i="0" kern="1200" dirty="0">
                          <a:solidFill>
                            <a:schemeClr val="dk1"/>
                          </a:solidFill>
                          <a:effectLst/>
                          <a:latin typeface="+mn-lt"/>
                          <a:ea typeface="+mn-ea"/>
                          <a:cs typeface="+mn-cs"/>
                        </a:rPr>
                        <a:t>a short part of a film, story, or play that goes back to events in the past.</a:t>
                      </a:r>
                      <a:endParaRPr lang="en-GB" sz="1200" b="0" kern="1200" baseline="0" dirty="0">
                        <a:solidFill>
                          <a:schemeClr val="dk1"/>
                        </a:solidFill>
                        <a:effectLst/>
                        <a:latin typeface="+mn-lt"/>
                        <a:ea typeface="+mn-ea"/>
                        <a:cs typeface="+mn-cs"/>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1526632698"/>
                  </a:ext>
                </a:extLst>
              </a:tr>
            </a:tbl>
          </a:graphicData>
        </a:graphic>
      </p:graphicFrame>
      <p:pic>
        <p:nvPicPr>
          <p:cNvPr id="3" name="Picture 2"/>
          <p:cNvPicPr>
            <a:picLocks noChangeAspect="1"/>
          </p:cNvPicPr>
          <p:nvPr/>
        </p:nvPicPr>
        <p:blipFill>
          <a:blip r:embed="rId2"/>
          <a:stretch>
            <a:fillRect/>
          </a:stretch>
        </p:blipFill>
        <p:spPr>
          <a:xfrm>
            <a:off x="6705205" y="561703"/>
            <a:ext cx="2163837" cy="1730580"/>
          </a:xfrm>
          <a:prstGeom prst="rect">
            <a:avLst/>
          </a:prstGeom>
        </p:spPr>
      </p:pic>
      <p:pic>
        <p:nvPicPr>
          <p:cNvPr id="4" name="Picture 3"/>
          <p:cNvPicPr>
            <a:picLocks noChangeAspect="1"/>
          </p:cNvPicPr>
          <p:nvPr/>
        </p:nvPicPr>
        <p:blipFill>
          <a:blip r:embed="rId3"/>
          <a:stretch>
            <a:fillRect/>
          </a:stretch>
        </p:blipFill>
        <p:spPr>
          <a:xfrm>
            <a:off x="6705205" y="2292283"/>
            <a:ext cx="2114246" cy="1803746"/>
          </a:xfrm>
          <a:prstGeom prst="rect">
            <a:avLst/>
          </a:prstGeom>
        </p:spPr>
      </p:pic>
      <p:pic>
        <p:nvPicPr>
          <p:cNvPr id="5" name="Picture 4"/>
          <p:cNvPicPr>
            <a:picLocks noChangeAspect="1"/>
          </p:cNvPicPr>
          <p:nvPr/>
        </p:nvPicPr>
        <p:blipFill>
          <a:blip r:embed="rId4"/>
          <a:stretch>
            <a:fillRect/>
          </a:stretch>
        </p:blipFill>
        <p:spPr>
          <a:xfrm>
            <a:off x="6705205" y="4096029"/>
            <a:ext cx="2114246" cy="1941446"/>
          </a:xfrm>
          <a:prstGeom prst="rect">
            <a:avLst/>
          </a:prstGeom>
        </p:spPr>
      </p:pic>
      <p:pic>
        <p:nvPicPr>
          <p:cNvPr id="6" name="Picture 5"/>
          <p:cNvPicPr>
            <a:picLocks noChangeAspect="1"/>
          </p:cNvPicPr>
          <p:nvPr/>
        </p:nvPicPr>
        <p:blipFill>
          <a:blip r:embed="rId5"/>
          <a:stretch>
            <a:fillRect/>
          </a:stretch>
        </p:blipFill>
        <p:spPr>
          <a:xfrm>
            <a:off x="9448602" y="4506683"/>
            <a:ext cx="2114246" cy="2142311"/>
          </a:xfrm>
          <a:prstGeom prst="rect">
            <a:avLst/>
          </a:prstGeom>
        </p:spPr>
      </p:pic>
      <p:sp>
        <p:nvSpPr>
          <p:cNvPr id="7" name="TextBox 6"/>
          <p:cNvSpPr txBox="1"/>
          <p:nvPr/>
        </p:nvSpPr>
        <p:spPr>
          <a:xfrm>
            <a:off x="8869042" y="688626"/>
            <a:ext cx="3109598" cy="3416320"/>
          </a:xfrm>
          <a:prstGeom prst="rect">
            <a:avLst/>
          </a:prstGeom>
          <a:noFill/>
        </p:spPr>
        <p:txBody>
          <a:bodyPr wrap="square" rtlCol="0">
            <a:spAutoFit/>
          </a:bodyPr>
          <a:lstStyle/>
          <a:p>
            <a:r>
              <a:rPr lang="en-GB" sz="1200" b="1" dirty="0"/>
              <a:t>Remember: </a:t>
            </a:r>
          </a:p>
          <a:p>
            <a:endParaRPr lang="en-GB" sz="1200" b="1" dirty="0"/>
          </a:p>
          <a:p>
            <a:pPr marL="171450" indent="-171450">
              <a:buFont typeface="Arial" panose="020B0604020202020204" pitchFamily="34" charset="0"/>
              <a:buChar char="•"/>
            </a:pPr>
            <a:r>
              <a:rPr lang="en-GB" sz="1200" dirty="0"/>
              <a:t>When blocking your performances, you must be mindful never to show your back to the audience for longer than necessary.</a:t>
            </a:r>
          </a:p>
          <a:p>
            <a:pPr marL="171450" indent="-171450">
              <a:buFont typeface="Arial" panose="020B0604020202020204" pitchFamily="34" charset="0"/>
              <a:buChar char="•"/>
            </a:pPr>
            <a:endParaRPr lang="en-GB" sz="1200" dirty="0"/>
          </a:p>
          <a:p>
            <a:pPr marL="171450" indent="-171450">
              <a:buFont typeface="Arial" panose="020B0604020202020204" pitchFamily="34" charset="0"/>
              <a:buChar char="•"/>
            </a:pPr>
            <a:r>
              <a:rPr lang="en-GB" sz="1200" dirty="0"/>
              <a:t>Before you begin your rehearsal, pick and agree on where your audience will be.</a:t>
            </a:r>
          </a:p>
          <a:p>
            <a:pPr marL="171450" indent="-171450">
              <a:buFont typeface="Arial" panose="020B0604020202020204" pitchFamily="34" charset="0"/>
              <a:buChar char="•"/>
            </a:pPr>
            <a:endParaRPr lang="en-GB" sz="1200" dirty="0"/>
          </a:p>
          <a:p>
            <a:pPr marL="171450" indent="-171450">
              <a:buFont typeface="Arial" panose="020B0604020202020204" pitchFamily="34" charset="0"/>
              <a:buChar char="•"/>
            </a:pPr>
            <a:r>
              <a:rPr lang="en-GB" sz="1200" dirty="0"/>
              <a:t>Use diagonal positioning when speaking to another character on stage so that the audience can still see your facial expressions clearly. </a:t>
            </a:r>
          </a:p>
          <a:p>
            <a:pPr marL="171450" indent="-171450">
              <a:buFont typeface="Arial" panose="020B0604020202020204" pitchFamily="34" charset="0"/>
              <a:buChar char="•"/>
            </a:pPr>
            <a:endParaRPr lang="en-GB" sz="1200" dirty="0"/>
          </a:p>
          <a:p>
            <a:pPr marL="171450" indent="-171450">
              <a:buFont typeface="Arial" panose="020B0604020202020204" pitchFamily="34" charset="0"/>
              <a:buChar char="•"/>
            </a:pPr>
            <a:r>
              <a:rPr lang="en-GB" sz="1200" dirty="0"/>
              <a:t>Aim to face the audience as much as possible – this means that the audience gets the most out of your vocal projection and will be able to hear you clearly at all times.</a:t>
            </a:r>
          </a:p>
        </p:txBody>
      </p:sp>
    </p:spTree>
    <p:extLst>
      <p:ext uri="{BB962C8B-B14F-4D97-AF65-F5344CB8AC3E}">
        <p14:creationId xmlns:p14="http://schemas.microsoft.com/office/powerpoint/2010/main" val="1999158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1"/>
          <a:ext cx="12192000" cy="6979920"/>
        </p:xfrm>
        <a:graphic>
          <a:graphicData uri="http://schemas.openxmlformats.org/drawingml/2006/table">
            <a:tbl>
              <a:tblPr firstRow="1" bandRow="1">
                <a:tableStyleId>{5C22544A-7EE6-4342-B048-85BDC9FD1C3A}</a:tableStyleId>
              </a:tblPr>
              <a:tblGrid>
                <a:gridCol w="5414211">
                  <a:extLst>
                    <a:ext uri="{9D8B030D-6E8A-4147-A177-3AD203B41FA5}">
                      <a16:colId xmlns:a16="http://schemas.microsoft.com/office/drawing/2014/main" val="1435947075"/>
                    </a:ext>
                  </a:extLst>
                </a:gridCol>
                <a:gridCol w="6777789">
                  <a:extLst>
                    <a:ext uri="{9D8B030D-6E8A-4147-A177-3AD203B41FA5}">
                      <a16:colId xmlns:a16="http://schemas.microsoft.com/office/drawing/2014/main" val="1332567638"/>
                    </a:ext>
                  </a:extLst>
                </a:gridCol>
              </a:tblGrid>
              <a:tr h="269528">
                <a:tc>
                  <a:txBody>
                    <a:bodyPr/>
                    <a:lstStyle/>
                    <a:p>
                      <a:pPr algn="ctr"/>
                      <a:r>
                        <a:rPr lang="en-GB" sz="1200" b="1" dirty="0">
                          <a:solidFill>
                            <a:schemeClr val="tx1"/>
                          </a:solidFill>
                          <a:latin typeface="+mn-lt"/>
                        </a:rPr>
                        <a:t>Y8 Drama – </a:t>
                      </a:r>
                      <a:r>
                        <a:rPr lang="en-GB" sz="1200" b="1" kern="1200" dirty="0">
                          <a:solidFill>
                            <a:schemeClr val="tx1"/>
                          </a:solidFill>
                          <a:effectLst/>
                          <a:latin typeface="+mn-lt"/>
                          <a:ea typeface="+mn-ea"/>
                          <a:cs typeface="+mn-cs"/>
                        </a:rPr>
                        <a:t>Greek theatre &amp; Antigone</a:t>
                      </a:r>
                      <a:r>
                        <a:rPr lang="en-GB" sz="1200" b="1" kern="1200" baseline="0" dirty="0">
                          <a:solidFill>
                            <a:schemeClr val="tx1"/>
                          </a:solidFill>
                          <a:effectLst/>
                          <a:latin typeface="+mn-lt"/>
                          <a:ea typeface="+mn-ea"/>
                          <a:cs typeface="+mn-cs"/>
                        </a:rPr>
                        <a:t> </a:t>
                      </a:r>
                      <a:r>
                        <a:rPr lang="en-GB" sz="1200" b="1" dirty="0">
                          <a:solidFill>
                            <a:schemeClr val="tx1"/>
                          </a:solidFill>
                          <a:latin typeface="+mn-lt"/>
                        </a:rPr>
                        <a:t>– HT5</a:t>
                      </a:r>
                      <a:r>
                        <a:rPr lang="en-GB" sz="1200" b="1" baseline="0" dirty="0">
                          <a:solidFill>
                            <a:schemeClr val="tx1"/>
                          </a:solidFill>
                          <a:latin typeface="+mn-lt"/>
                        </a:rPr>
                        <a:t> &amp; 6</a:t>
                      </a:r>
                      <a:r>
                        <a:rPr lang="en-GB" sz="1200" b="1" dirty="0">
                          <a:solidFill>
                            <a:schemeClr val="tx1"/>
                          </a:solidFill>
                          <a:latin typeface="+mn-lt"/>
                        </a:rPr>
                        <a:t> – Knowledge Organiser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rowSpan="3">
                  <a:txBody>
                    <a:bodyPr/>
                    <a:lstStyle/>
                    <a:p>
                      <a:r>
                        <a:rPr lang="en-GB" sz="1000" b="1" u="sng" baseline="0" dirty="0">
                          <a:solidFill>
                            <a:schemeClr val="tx1"/>
                          </a:solidFill>
                          <a:latin typeface="+mn-lt"/>
                        </a:rPr>
                        <a:t>Antigone - Plot:</a:t>
                      </a:r>
                    </a:p>
                    <a:p>
                      <a:r>
                        <a:rPr lang="en-GB" sz="1000" b="0" u="none" baseline="0" dirty="0">
                          <a:solidFill>
                            <a:schemeClr val="tx1"/>
                          </a:solidFill>
                          <a:latin typeface="+mn-lt"/>
                        </a:rPr>
                        <a:t>Two brothers, Polyneices and Eteocles are each leading opposing sides. Eteocles is fighting for the current King – King Creon, and Polyneices is fighting to overthrow King Creon. </a:t>
                      </a:r>
                    </a:p>
                    <a:p>
                      <a:r>
                        <a:rPr lang="en-GB" sz="1000" b="0" u="none" baseline="0" dirty="0">
                          <a:solidFill>
                            <a:schemeClr val="tx1"/>
                          </a:solidFill>
                          <a:latin typeface="+mn-lt"/>
                        </a:rPr>
                        <a:t>Before the play begins we learn that the brothers are both killed in battle, and so the civil war comes to an end. King Creon orders that Eteocles will be honoured and given a royal burial, but Polyneices will be disgraced. His body will be left to rot outside the battlements for the animals to pick apart and anybody who attempts to bury him will also be put to death. </a:t>
                      </a:r>
                    </a:p>
                    <a:p>
                      <a:r>
                        <a:rPr lang="en-GB" sz="1000" b="0" u="none" baseline="0" dirty="0">
                          <a:solidFill>
                            <a:schemeClr val="tx1"/>
                          </a:solidFill>
                          <a:latin typeface="+mn-lt"/>
                        </a:rPr>
                        <a:t>Antigone and Ismene are the sisters of Polyneices and Eteocles.</a:t>
                      </a:r>
                    </a:p>
                    <a:p>
                      <a:r>
                        <a:rPr lang="en-GB" sz="1000" b="0" u="none" baseline="0" dirty="0">
                          <a:solidFill>
                            <a:schemeClr val="tx1"/>
                          </a:solidFill>
                          <a:latin typeface="+mn-lt"/>
                        </a:rPr>
                        <a:t>Antigone brings Ismene out of the city walls at night for a secret meeting. </a:t>
                      </a:r>
                    </a:p>
                    <a:p>
                      <a:r>
                        <a:rPr lang="en-GB" sz="1000" b="0" u="none" baseline="0" dirty="0">
                          <a:solidFill>
                            <a:schemeClr val="tx1"/>
                          </a:solidFill>
                          <a:latin typeface="+mn-lt"/>
                        </a:rPr>
                        <a:t>Antigone is devastated and desperate to bury Polyneices’ body and wants Ismene to help her. </a:t>
                      </a:r>
                    </a:p>
                    <a:p>
                      <a:r>
                        <a:rPr lang="en-GB" sz="1000" b="0" u="none" baseline="0" dirty="0">
                          <a:solidFill>
                            <a:schemeClr val="tx1"/>
                          </a:solidFill>
                          <a:latin typeface="+mn-lt"/>
                        </a:rPr>
                        <a:t>Ismene refuses. She is too scared of the death penalty, the girls argue but Ismene is unable to talk Antigone out of her decision to bury Polyneices. </a:t>
                      </a:r>
                    </a:p>
                    <a:p>
                      <a:r>
                        <a:rPr lang="en-GB" sz="1000" b="0" u="none" baseline="0" dirty="0">
                          <a:solidFill>
                            <a:schemeClr val="tx1"/>
                          </a:solidFill>
                          <a:latin typeface="+mn-lt"/>
                        </a:rPr>
                        <a:t>The next night, Antigone sneaks out of the city walls. </a:t>
                      </a:r>
                    </a:p>
                    <a:p>
                      <a:r>
                        <a:rPr lang="en-GB" sz="1000" b="0" u="none" baseline="0" dirty="0">
                          <a:solidFill>
                            <a:schemeClr val="tx1"/>
                          </a:solidFill>
                          <a:latin typeface="+mn-lt"/>
                        </a:rPr>
                        <a:t>She waits until the guards guarding Polyneices’ body fall asleep, drags the body a short distance away and buries it. </a:t>
                      </a:r>
                    </a:p>
                    <a:p>
                      <a:r>
                        <a:rPr lang="en-GB" sz="1000" b="0" u="none" baseline="0" dirty="0">
                          <a:solidFill>
                            <a:schemeClr val="tx1"/>
                          </a:solidFill>
                          <a:latin typeface="+mn-lt"/>
                        </a:rPr>
                        <a:t>In the morning, the guards discover the body has gone missing. They are all scared, and argue over who should tell King Creon. </a:t>
                      </a:r>
                    </a:p>
                    <a:p>
                      <a:r>
                        <a:rPr lang="en-GB" sz="1000" b="0" u="none" baseline="0" dirty="0">
                          <a:solidFill>
                            <a:schemeClr val="tx1"/>
                          </a:solidFill>
                          <a:latin typeface="+mn-lt"/>
                        </a:rPr>
                        <a:t>Creon is raging. He suspects Antigone and orders the guards to bring her to the throne room. Creon questions Antigone, who does not deny burying her brother. Instead she openly argues with King Creon over the decision. Antigone argues that without burial her brother would never have been able to reach the afterlife. </a:t>
                      </a:r>
                    </a:p>
                    <a:p>
                      <a:r>
                        <a:rPr lang="en-GB" sz="1000" b="0" u="none" baseline="0" dirty="0">
                          <a:solidFill>
                            <a:schemeClr val="tx1"/>
                          </a:solidFill>
                          <a:latin typeface="+mn-lt"/>
                        </a:rPr>
                        <a:t>King Creon suspects that Antigone could not have buried her brother on her own and thinks Ismene must have helped her. He orders the guards to bring Ismene. Ismene, wanting to die alongside her sister, falsely confesses to the crime but Antigone will have none of it. The sisters argue again over who was involved in burying the body. </a:t>
                      </a:r>
                    </a:p>
                    <a:p>
                      <a:r>
                        <a:rPr lang="en-GB" sz="1000" b="0" u="none" baseline="0" dirty="0">
                          <a:solidFill>
                            <a:schemeClr val="tx1"/>
                          </a:solidFill>
                          <a:latin typeface="+mn-lt"/>
                        </a:rPr>
                        <a:t>Creon – confused over the argument, orders that both girls be put into jail for the time being. </a:t>
                      </a:r>
                    </a:p>
                    <a:p>
                      <a:r>
                        <a:rPr lang="en-GB" sz="1000" b="0" u="none" baseline="0" dirty="0">
                          <a:solidFill>
                            <a:schemeClr val="tx1"/>
                          </a:solidFill>
                          <a:latin typeface="+mn-lt"/>
                        </a:rPr>
                        <a:t>Creon’s son Haemon enters. He is engaged to Antigone and wants to convince his father to spare her life. Father and son argue, but Haemon cannot change the fact that Antigone will face the death penalty. Haemon leaves, and vows never to see or speak to his father again. </a:t>
                      </a:r>
                    </a:p>
                    <a:p>
                      <a:r>
                        <a:rPr lang="en-GB" sz="1000" b="0" u="none" baseline="0" dirty="0">
                          <a:solidFill>
                            <a:schemeClr val="tx1"/>
                          </a:solidFill>
                          <a:latin typeface="+mn-lt"/>
                        </a:rPr>
                        <a:t>Creon decides to spare Ismene and to imprison Antigone in a cave – without food or water they will brick up the mouth of the cave so that Antigone has a slow and painful death. She is brought out of the house, and she defends her actions one last time. She is taken away, with the Chorus expressing great sorrow for what is going to happen to her.</a:t>
                      </a:r>
                    </a:p>
                    <a:p>
                      <a:r>
                        <a:rPr lang="en-GB" sz="1000" b="0" u="none" baseline="0" dirty="0">
                          <a:solidFill>
                            <a:schemeClr val="tx1"/>
                          </a:solidFill>
                          <a:latin typeface="+mn-lt"/>
                        </a:rPr>
                        <a:t>Tiresias, the blind prophet, enters. He warns Creon that the Gods side with Antigone. Creon accuses Tiresias of being corrupt, and Tiresias responds that because of Creon's mistakes, he will lose one child for the crimes of leaving Polyneices unburied and putting Antigone into the earth. All of Greece will despise him, and the sacrificial offerings of Thebes will not be accepted by the gods.</a:t>
                      </a:r>
                    </a:p>
                    <a:p>
                      <a:r>
                        <a:rPr lang="en-GB" sz="1000" b="0" u="none" baseline="0" dirty="0">
                          <a:solidFill>
                            <a:schemeClr val="tx1"/>
                          </a:solidFill>
                          <a:latin typeface="+mn-lt"/>
                        </a:rPr>
                        <a:t>The Chorus, terrified, asks Creon to take their advice. He starts to waiver, and they tell him that he should bury Polyneices and free Antigone. Creon, shaken, agrees to do it.</a:t>
                      </a:r>
                    </a:p>
                    <a:p>
                      <a:r>
                        <a:rPr lang="en-GB" sz="1000" b="0" u="none" baseline="0" dirty="0">
                          <a:solidFill>
                            <a:schemeClr val="tx1"/>
                          </a:solidFill>
                          <a:latin typeface="+mn-lt"/>
                        </a:rPr>
                        <a:t>Creon leaves with his guards to help him right his previous mistakes but a Messenger enters to tell them that Haemon has killed himself. </a:t>
                      </a:r>
                    </a:p>
                    <a:p>
                      <a:r>
                        <a:rPr lang="en-GB" sz="1000" b="0" u="none" baseline="0" dirty="0">
                          <a:solidFill>
                            <a:schemeClr val="tx1"/>
                          </a:solidFill>
                          <a:latin typeface="+mn-lt"/>
                        </a:rPr>
                        <a:t>Eurydice, Creon's wife and Haemon's mother, enters and asks the Messenger to tell her everything. The Messenger reports that Haemon and Antigone have both taken their own lives. Eurydice disappears into the palace. </a:t>
                      </a:r>
                    </a:p>
                    <a:p>
                      <a:r>
                        <a:rPr lang="en-GB" sz="1000" b="0" u="none" baseline="0" dirty="0">
                          <a:solidFill>
                            <a:schemeClr val="tx1"/>
                          </a:solidFill>
                          <a:latin typeface="+mn-lt"/>
                        </a:rPr>
                        <a:t>Creon understands that his own actions have caused these events. A Second Messenger arrives to tell Creon and the Chorus that Eurydice has killed herself. With her last breath, she cursed her husband. </a:t>
                      </a:r>
                    </a:p>
                    <a:p>
                      <a:r>
                        <a:rPr lang="en-GB" sz="1000" b="0" u="none" baseline="0" dirty="0">
                          <a:solidFill>
                            <a:schemeClr val="tx1"/>
                          </a:solidFill>
                          <a:latin typeface="+mn-lt"/>
                        </a:rPr>
                        <a:t>Creon blames himself for everything that has happened, and, a broken man, he asks his servants to help him inside. The order he valued so much has been protected, and he is still the king, but he has acted against the gods and lost his child and his wife as a result. </a:t>
                      </a:r>
                    </a:p>
                    <a:p>
                      <a:r>
                        <a:rPr lang="en-GB" sz="1000" b="0" u="none" baseline="0" dirty="0">
                          <a:solidFill>
                            <a:schemeClr val="tx1"/>
                          </a:solidFill>
                          <a:latin typeface="+mn-lt"/>
                        </a:rPr>
                        <a:t>The Chorus closes by saying that although the gods punish the proud, punishment brings wisdom.</a:t>
                      </a:r>
                    </a:p>
                    <a:p>
                      <a:endParaRPr lang="en-GB" sz="1000" b="0" u="none" baseline="0" dirty="0">
                        <a:solidFill>
                          <a:schemeClr val="tx1"/>
                        </a:solidFill>
                        <a:latin typeface="+mn-lt"/>
                      </a:endParaRPr>
                    </a:p>
                    <a:p>
                      <a:endParaRPr lang="en-GB" sz="1200" b="1" u="sng" baseline="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250227"/>
                  </a:ext>
                </a:extLst>
              </a:tr>
              <a:tr h="3414026">
                <a:tc>
                  <a:txBody>
                    <a:bodyPr/>
                    <a:lstStyle/>
                    <a:p>
                      <a:pPr marL="0" lvl="0" indent="0" algn="l">
                        <a:spcAft>
                          <a:spcPts val="0"/>
                        </a:spcAft>
                        <a:buFont typeface="Arial" panose="020B0604020202020204" pitchFamily="34" charset="0"/>
                        <a:buNone/>
                      </a:pPr>
                      <a:r>
                        <a:rPr lang="en-US" sz="1200" b="1" u="sng" dirty="0">
                          <a:effectLst/>
                          <a:latin typeface="+mn-lt"/>
                          <a:ea typeface="Calibri" panose="020F0502020204030204" pitchFamily="34" charset="0"/>
                          <a:cs typeface="Calibri" panose="020F0502020204030204" pitchFamily="34" charset="0"/>
                        </a:rPr>
                        <a:t>Greek</a:t>
                      </a:r>
                      <a:r>
                        <a:rPr lang="en-US" sz="1200" b="1" u="sng" baseline="0" dirty="0">
                          <a:effectLst/>
                          <a:latin typeface="+mn-lt"/>
                          <a:ea typeface="Calibri" panose="020F0502020204030204" pitchFamily="34" charset="0"/>
                          <a:cs typeface="Calibri" panose="020F0502020204030204" pitchFamily="34" charset="0"/>
                        </a:rPr>
                        <a:t> Theatre</a:t>
                      </a:r>
                      <a:r>
                        <a:rPr lang="en-US" sz="1200" dirty="0">
                          <a:effectLst/>
                          <a:latin typeface="+mn-lt"/>
                          <a:ea typeface="Calibri" panose="020F0502020204030204" pitchFamily="34" charset="0"/>
                          <a:cs typeface="Calibri" panose="020F0502020204030204" pitchFamily="34" charset="0"/>
                        </a:rPr>
                        <a:t>:</a:t>
                      </a:r>
                      <a:r>
                        <a:rPr lang="en-US" sz="1200" baseline="0" dirty="0">
                          <a:effectLst/>
                          <a:latin typeface="+mn-lt"/>
                          <a:ea typeface="Calibri" panose="020F0502020204030204" pitchFamily="34" charset="0"/>
                          <a:cs typeface="Calibri" panose="020F0502020204030204" pitchFamily="34" charset="0"/>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Theatre was a very big focus in Greece and started in approximately 550 BC.</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Theatre performances were in honour of an ancient Greek God called Dionysus.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They had big festivals and theatre competitions in honour of this Greek God – Dionysus.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There were three types of theatre; Comedy, Tragedy and Satire (making fun of leaders).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Actors used masks and gestures to tell the story and the chorus (group of singers) told the story like narrators.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u="sng" dirty="0"/>
                        <a:t>Sophocles &amp; Antigone: </a:t>
                      </a:r>
                    </a:p>
                    <a:p>
                      <a:pPr marL="171450" indent="-171450">
                        <a:buFont typeface="Arial" panose="020B0604020202020204" pitchFamily="34" charset="0"/>
                        <a:buChar char="•"/>
                      </a:pPr>
                      <a:r>
                        <a:rPr lang="en-GB" sz="1200" dirty="0"/>
                        <a:t>Antigone is a tragedy by </a:t>
                      </a:r>
                      <a:r>
                        <a:rPr lang="en-GB" sz="1200" b="1" dirty="0"/>
                        <a:t>Sophocles</a:t>
                      </a:r>
                      <a:r>
                        <a:rPr lang="en-GB" sz="1200" dirty="0"/>
                        <a:t> written in or before 441 BC.</a:t>
                      </a:r>
                    </a:p>
                    <a:p>
                      <a:pPr marL="171450" indent="-171450">
                        <a:buFont typeface="Arial" panose="020B0604020202020204" pitchFamily="34" charset="0"/>
                        <a:buChar char="•"/>
                      </a:pPr>
                      <a:r>
                        <a:rPr lang="en-GB" sz="1200" dirty="0"/>
                        <a:t>Sophocles is one of three ancient Greek tragedians whose plays have survived.</a:t>
                      </a:r>
                    </a:p>
                    <a:p>
                      <a:pPr marL="171450" indent="-171450">
                        <a:buFont typeface="Arial" panose="020B0604020202020204" pitchFamily="34" charset="0"/>
                        <a:buChar char="•"/>
                      </a:pPr>
                      <a:r>
                        <a:rPr lang="en-GB" sz="1200" dirty="0"/>
                        <a:t>The most famous tragedies of Sophocles feature Oedipus and Antigone: they are generally known as the Theban plays.</a:t>
                      </a:r>
                    </a:p>
                    <a:p>
                      <a:pPr marL="171450" indent="-171450">
                        <a:buFont typeface="Arial" panose="020B0604020202020204" pitchFamily="34" charset="0"/>
                        <a:buChar char="•"/>
                      </a:pPr>
                      <a:r>
                        <a:rPr lang="en-GB" sz="1200" dirty="0"/>
                        <a:t>Of the three Theban plays Antigone is the third in order of the events depicted in the plays, but it is the first that was written.</a:t>
                      </a:r>
                    </a:p>
                    <a:p>
                      <a:pPr marL="171450" indent="-171450">
                        <a:buFont typeface="Arial" panose="020B0604020202020204" pitchFamily="34" charset="0"/>
                        <a:buChar char="•"/>
                      </a:pPr>
                      <a:r>
                        <a:rPr lang="en-GB" sz="1200" dirty="0"/>
                        <a:t>Sophocles wrote over 120 plays, but only seven have survived.</a:t>
                      </a:r>
                    </a:p>
                    <a:p>
                      <a:pPr marL="171450" indent="-171450">
                        <a:buFont typeface="Arial" panose="020B0604020202020204" pitchFamily="34" charset="0"/>
                        <a:buChar char="•"/>
                      </a:pPr>
                      <a:r>
                        <a:rPr lang="en-GB" sz="1200" dirty="0"/>
                        <a:t>Antigone is still a popular story today with many adaptations in film, theatre and opera.</a:t>
                      </a:r>
                      <a:endParaRPr lang="en-GB" sz="1200" b="0" u="none" dirty="0"/>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4218796646"/>
                  </a:ext>
                </a:extLst>
              </a:tr>
              <a:tr h="3174445">
                <a:tc>
                  <a:txBody>
                    <a:bodyPr/>
                    <a:lstStyle/>
                    <a:p>
                      <a:r>
                        <a:rPr lang="en-GB" sz="1200" b="1" u="sng" dirty="0">
                          <a:solidFill>
                            <a:schemeClr val="tx1"/>
                          </a:solidFill>
                          <a:effectLst/>
                        </a:rPr>
                        <a:t>Key Techniques</a:t>
                      </a:r>
                      <a:r>
                        <a:rPr lang="en-GB" sz="1200" b="1" u="sng" baseline="0" dirty="0">
                          <a:solidFill>
                            <a:schemeClr val="tx1"/>
                          </a:solidFill>
                          <a:effectLst/>
                        </a:rPr>
                        <a:t> / </a:t>
                      </a:r>
                      <a:r>
                        <a:rPr lang="en-GB" sz="1200" b="1" u="sng" dirty="0">
                          <a:solidFill>
                            <a:schemeClr val="tx1"/>
                          </a:solidFill>
                          <a:effectLst/>
                        </a:rPr>
                        <a:t>Vocabulary</a:t>
                      </a:r>
                      <a:r>
                        <a:rPr lang="en-GB" sz="1200" b="0" dirty="0">
                          <a:solidFill>
                            <a:schemeClr val="tx1"/>
                          </a:solidFill>
                        </a:rPr>
                        <a:t>:</a:t>
                      </a:r>
                    </a:p>
                    <a:p>
                      <a:r>
                        <a:rPr lang="en-GB" sz="1200" b="1" kern="1200" dirty="0">
                          <a:solidFill>
                            <a:schemeClr val="dk1"/>
                          </a:solidFill>
                          <a:effectLst/>
                          <a:latin typeface="+mn-lt"/>
                          <a:ea typeface="+mn-ea"/>
                          <a:cs typeface="+mn-cs"/>
                        </a:rPr>
                        <a:t>Exaggeration: </a:t>
                      </a:r>
                      <a:r>
                        <a:rPr lang="en-GB" sz="1200" b="0" i="0" kern="1200" dirty="0">
                          <a:solidFill>
                            <a:schemeClr val="dk1"/>
                          </a:solidFill>
                          <a:effectLst/>
                          <a:latin typeface="+mn-lt"/>
                          <a:ea typeface="+mn-ea"/>
                          <a:cs typeface="+mn-cs"/>
                        </a:rPr>
                        <a:t>Exaggeration is the representation of something as more extreme or dramatic than it really is. Exaggeration is</a:t>
                      </a:r>
                      <a:r>
                        <a:rPr lang="en-GB" sz="1200" b="0" i="0" kern="1200" baseline="0" dirty="0">
                          <a:solidFill>
                            <a:schemeClr val="dk1"/>
                          </a:solidFill>
                          <a:effectLst/>
                          <a:latin typeface="+mn-lt"/>
                          <a:ea typeface="+mn-ea"/>
                          <a:cs typeface="+mn-cs"/>
                        </a:rPr>
                        <a:t> used to </a:t>
                      </a:r>
                      <a:r>
                        <a:rPr lang="en-GB" sz="1200" b="0" i="0" kern="1200" dirty="0">
                          <a:solidFill>
                            <a:schemeClr val="dk1"/>
                          </a:solidFill>
                          <a:effectLst/>
                          <a:latin typeface="+mn-lt"/>
                          <a:ea typeface="+mn-ea"/>
                          <a:cs typeface="+mn-cs"/>
                        </a:rPr>
                        <a:t>emphasise certain ideas by overstating it in some way. This can add drama, suspense, humour, etc. for the audience.</a:t>
                      </a:r>
                      <a:endParaRPr lang="en-GB" sz="12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mn-lt"/>
                          <a:ea typeface="+mn-ea"/>
                          <a:cs typeface="+mn-cs"/>
                        </a:rPr>
                        <a:t>Canon: </a:t>
                      </a:r>
                      <a:r>
                        <a:rPr lang="en-GB" sz="1200" b="0" i="0" kern="1200" dirty="0">
                          <a:solidFill>
                            <a:schemeClr val="dk1"/>
                          </a:solidFill>
                          <a:effectLst/>
                          <a:latin typeface="+mn-lt"/>
                          <a:ea typeface="+mn-ea"/>
                          <a:cs typeface="+mn-cs"/>
                        </a:rPr>
                        <a:t>moving or speaking one after the other like a Mexican wave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mn-lt"/>
                          <a:ea typeface="+mn-ea"/>
                          <a:cs typeface="+mn-cs"/>
                        </a:rPr>
                        <a:t>Unison: </a:t>
                      </a:r>
                      <a:r>
                        <a:rPr lang="en-GB" sz="1200" kern="1200" dirty="0">
                          <a:solidFill>
                            <a:schemeClr val="dk1"/>
                          </a:solidFill>
                          <a:effectLst/>
                          <a:latin typeface="+mn-lt"/>
                          <a:ea typeface="+mn-ea"/>
                          <a:cs typeface="+mn-cs"/>
                        </a:rPr>
                        <a:t>moving or speaking at the same time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u="none" kern="1200" dirty="0">
                          <a:solidFill>
                            <a:schemeClr val="dk1"/>
                          </a:solidFill>
                          <a:effectLst/>
                          <a:latin typeface="+mn-lt"/>
                          <a:ea typeface="+mn-ea"/>
                          <a:cs typeface="+mn-cs"/>
                        </a:rPr>
                        <a:t>Hot</a:t>
                      </a:r>
                      <a:r>
                        <a:rPr lang="en-GB" sz="1200" b="1" u="none" kern="1200" baseline="0" dirty="0">
                          <a:solidFill>
                            <a:schemeClr val="dk1"/>
                          </a:solidFill>
                          <a:effectLst/>
                          <a:latin typeface="+mn-lt"/>
                          <a:ea typeface="+mn-ea"/>
                          <a:cs typeface="+mn-cs"/>
                        </a:rPr>
                        <a:t> Seating: </a:t>
                      </a:r>
                      <a:r>
                        <a:rPr lang="en-GB" sz="1200" b="0" u="none" kern="1200" baseline="0" dirty="0">
                          <a:solidFill>
                            <a:schemeClr val="dk1"/>
                          </a:solidFill>
                          <a:effectLst/>
                          <a:latin typeface="+mn-lt"/>
                          <a:ea typeface="+mn-ea"/>
                          <a:cs typeface="+mn-cs"/>
                        </a:rPr>
                        <a:t>Hot Seating is a Drama strategy which helps actors to develop their knowledge of their character. Questions are asked to the actor sitting in the 'hot-seat' who answers in character.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u="none" kern="1200" baseline="0" dirty="0">
                          <a:solidFill>
                            <a:schemeClr val="dk1"/>
                          </a:solidFill>
                          <a:effectLst/>
                          <a:latin typeface="+mn-lt"/>
                          <a:ea typeface="+mn-ea"/>
                          <a:cs typeface="+mn-cs"/>
                        </a:rPr>
                        <a:t>Tragedy: </a:t>
                      </a:r>
                      <a:r>
                        <a:rPr lang="en-GB" sz="1200" b="0" u="none" kern="1200" baseline="0" dirty="0">
                          <a:solidFill>
                            <a:schemeClr val="dk1"/>
                          </a:solidFill>
                          <a:effectLst/>
                          <a:latin typeface="+mn-lt"/>
                          <a:ea typeface="+mn-ea"/>
                          <a:cs typeface="+mn-cs"/>
                        </a:rPr>
                        <a:t>Tragedy is a genre of drama based on human suffering and, mainly, the terrible or sorrowful events that befall a main character.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u="none" kern="1200" baseline="0" dirty="0">
                          <a:solidFill>
                            <a:schemeClr val="dk1"/>
                          </a:solidFill>
                          <a:effectLst/>
                          <a:latin typeface="+mn-lt"/>
                          <a:ea typeface="+mn-ea"/>
                          <a:cs typeface="+mn-cs"/>
                        </a:rPr>
                        <a:t>Chorus: </a:t>
                      </a:r>
                      <a:r>
                        <a:rPr lang="en-GB" sz="1200" b="0" u="none" kern="1200" baseline="0" dirty="0">
                          <a:solidFill>
                            <a:schemeClr val="dk1"/>
                          </a:solidFill>
                          <a:effectLst/>
                          <a:latin typeface="+mn-lt"/>
                          <a:ea typeface="+mn-ea"/>
                          <a:cs typeface="+mn-cs"/>
                        </a:rPr>
                        <a:t>The chorus (group of singers)  stood at the side of the stage and told the story like narrators. Part of the purpose of the Greek Chorus – whilst moving in unison –was to show the emotion of a play’s story with their gestures and facial expression. </a:t>
                      </a: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1526632698"/>
                  </a:ext>
                </a:extLst>
              </a:tr>
            </a:tbl>
          </a:graphicData>
        </a:graphic>
      </p:graphicFrame>
    </p:spTree>
    <p:extLst>
      <p:ext uri="{BB962C8B-B14F-4D97-AF65-F5344CB8AC3E}">
        <p14:creationId xmlns:p14="http://schemas.microsoft.com/office/powerpoint/2010/main" val="16104254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3412</Words>
  <Application>Microsoft Office PowerPoint</Application>
  <PresentationFormat>Widescreen</PresentationFormat>
  <Paragraphs>169</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zphilippou</dc:creator>
  <cp:lastModifiedBy>Glen Griffiths</cp:lastModifiedBy>
  <cp:revision>2</cp:revision>
  <dcterms:created xsi:type="dcterms:W3CDTF">2024-01-28T19:46:27Z</dcterms:created>
  <dcterms:modified xsi:type="dcterms:W3CDTF">2024-11-13T10:57:01Z</dcterms:modified>
</cp:coreProperties>
</file>