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ED60C6A-43FA-4F5C-B20F-3B8A538D8041}"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2491920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D60C6A-43FA-4F5C-B20F-3B8A538D8041}"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1464748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D60C6A-43FA-4F5C-B20F-3B8A538D8041}"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2174731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D60C6A-43FA-4F5C-B20F-3B8A538D8041}"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349986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D60C6A-43FA-4F5C-B20F-3B8A538D8041}"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3948022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ED60C6A-43FA-4F5C-B20F-3B8A538D8041}"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3158634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ED60C6A-43FA-4F5C-B20F-3B8A538D8041}" type="datetimeFigureOut">
              <a:rPr lang="en-GB" smtClean="0"/>
              <a:t>28/01/2024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856821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ED60C6A-43FA-4F5C-B20F-3B8A538D8041}" type="datetimeFigureOut">
              <a:rPr lang="en-GB" smtClean="0"/>
              <a:t>28/01/2024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388313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60C6A-43FA-4F5C-B20F-3B8A538D8041}" type="datetimeFigureOut">
              <a:rPr lang="en-GB" smtClean="0"/>
              <a:t>28/01/2024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546998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D60C6A-43FA-4F5C-B20F-3B8A538D8041}"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395811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D60C6A-43FA-4F5C-B20F-3B8A538D8041}"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ECEC82-5F57-4AEA-A22F-38EC9E661547}" type="slidenum">
              <a:rPr lang="en-GB" smtClean="0"/>
              <a:t>‹#›</a:t>
            </a:fld>
            <a:endParaRPr lang="en-GB"/>
          </a:p>
        </p:txBody>
      </p:sp>
    </p:spTree>
    <p:extLst>
      <p:ext uri="{BB962C8B-B14F-4D97-AF65-F5344CB8AC3E}">
        <p14:creationId xmlns:p14="http://schemas.microsoft.com/office/powerpoint/2010/main" val="690212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60C6A-43FA-4F5C-B20F-3B8A538D8041}" type="datetimeFigureOut">
              <a:rPr lang="en-GB" smtClean="0"/>
              <a:t>28/01/2024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CEC82-5F57-4AEA-A22F-38EC9E661547}" type="slidenum">
              <a:rPr lang="en-GB" smtClean="0"/>
              <a:t>‹#›</a:t>
            </a:fld>
            <a:endParaRPr lang="en-GB"/>
          </a:p>
        </p:txBody>
      </p:sp>
    </p:spTree>
    <p:extLst>
      <p:ext uri="{BB962C8B-B14F-4D97-AF65-F5344CB8AC3E}">
        <p14:creationId xmlns:p14="http://schemas.microsoft.com/office/powerpoint/2010/main" val="296222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47319406"/>
              </p:ext>
            </p:extLst>
          </p:nvPr>
        </p:nvGraphicFramePr>
        <p:xfrm>
          <a:off x="139337" y="95794"/>
          <a:ext cx="11939452" cy="6670766"/>
        </p:xfrm>
        <a:graphic>
          <a:graphicData uri="http://schemas.openxmlformats.org/drawingml/2006/table">
            <a:tbl>
              <a:tblPr firstRow="1" firstCol="1" bandRow="1">
                <a:tableStyleId>{5C22544A-7EE6-4342-B048-85BDC9FD1C3A}</a:tableStyleId>
              </a:tblPr>
              <a:tblGrid>
                <a:gridCol w="1741714">
                  <a:extLst>
                    <a:ext uri="{9D8B030D-6E8A-4147-A177-3AD203B41FA5}">
                      <a16:colId xmlns:a16="http://schemas.microsoft.com/office/drawing/2014/main" val="2091614428"/>
                    </a:ext>
                  </a:extLst>
                </a:gridCol>
                <a:gridCol w="10197738">
                  <a:extLst>
                    <a:ext uri="{9D8B030D-6E8A-4147-A177-3AD203B41FA5}">
                      <a16:colId xmlns:a16="http://schemas.microsoft.com/office/drawing/2014/main" val="2779527201"/>
                    </a:ext>
                  </a:extLst>
                </a:gridCol>
              </a:tblGrid>
              <a:tr h="206005">
                <a:tc gridSpan="2">
                  <a:txBody>
                    <a:bodyPr/>
                    <a:lstStyle/>
                    <a:p>
                      <a:pPr algn="ctr">
                        <a:lnSpc>
                          <a:spcPct val="107000"/>
                        </a:lnSpc>
                        <a:spcAft>
                          <a:spcPts val="0"/>
                        </a:spcAft>
                      </a:pPr>
                      <a:r>
                        <a:rPr lang="en-GB" sz="1200">
                          <a:effectLst/>
                        </a:rPr>
                        <a:t>YEAR 9 DRAMA KNOWLEDGE ORGANISER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hMerge="1">
                  <a:txBody>
                    <a:bodyPr/>
                    <a:lstStyle/>
                    <a:p>
                      <a:endParaRPr lang="en-GB"/>
                    </a:p>
                  </a:txBody>
                  <a:tcPr/>
                </a:tc>
                <a:extLst>
                  <a:ext uri="{0D108BD9-81ED-4DB2-BD59-A6C34878D82A}">
                    <a16:rowId xmlns:a16="http://schemas.microsoft.com/office/drawing/2014/main" val="3363284751"/>
                  </a:ext>
                </a:extLst>
              </a:tr>
              <a:tr h="245308">
                <a:tc gridSpan="2">
                  <a:txBody>
                    <a:bodyPr/>
                    <a:lstStyle/>
                    <a:p>
                      <a:pPr algn="ctr">
                        <a:lnSpc>
                          <a:spcPct val="107000"/>
                        </a:lnSpc>
                        <a:spcAft>
                          <a:spcPts val="0"/>
                        </a:spcAft>
                      </a:pPr>
                      <a:r>
                        <a:rPr lang="en-GB" sz="1200">
                          <a:effectLst/>
                        </a:rPr>
                        <a:t>TERM 1 – The Power of Theatre in Education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hMerge="1">
                  <a:txBody>
                    <a:bodyPr/>
                    <a:lstStyle/>
                    <a:p>
                      <a:endParaRPr lang="en-GB"/>
                    </a:p>
                  </a:txBody>
                  <a:tcPr/>
                </a:tc>
                <a:extLst>
                  <a:ext uri="{0D108BD9-81ED-4DB2-BD59-A6C34878D82A}">
                    <a16:rowId xmlns:a16="http://schemas.microsoft.com/office/drawing/2014/main" val="2452932024"/>
                  </a:ext>
                </a:extLst>
              </a:tr>
              <a:tr h="618015">
                <a:tc>
                  <a:txBody>
                    <a:bodyPr/>
                    <a:lstStyle/>
                    <a:p>
                      <a:pPr algn="ctr">
                        <a:lnSpc>
                          <a:spcPct val="107000"/>
                        </a:lnSpc>
                        <a:spcAft>
                          <a:spcPts val="0"/>
                        </a:spcAft>
                      </a:pPr>
                      <a:r>
                        <a:rPr lang="en-GB" sz="1200">
                          <a:effectLst/>
                        </a:rPr>
                        <a:t>Theatre in Education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dirty="0">
                          <a:effectLst/>
                        </a:rPr>
                        <a:t>Theatre in Education (TIE) originated in Britain in 1965 and has continued into the present day. TIE typically includes a Theatre Company performing in an educational setting (e.g. a school) for youth including interactive performances. </a:t>
                      </a:r>
                    </a:p>
                    <a:p>
                      <a:pPr algn="l">
                        <a:lnSpc>
                          <a:spcPct val="107000"/>
                        </a:lnSpc>
                        <a:spcAft>
                          <a:spcPts val="0"/>
                        </a:spcAft>
                      </a:pPr>
                      <a:r>
                        <a:rPr lang="en-GB" sz="1200" dirty="0">
                          <a:effectLst/>
                        </a:rPr>
                        <a:t>The aim of TIE is to educate students through Drama, to explore important and/ or relevant issues.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3548113528"/>
                  </a:ext>
                </a:extLst>
              </a:tr>
              <a:tr h="412010">
                <a:tc>
                  <a:txBody>
                    <a:bodyPr/>
                    <a:lstStyle/>
                    <a:p>
                      <a:pPr algn="ctr">
                        <a:lnSpc>
                          <a:spcPct val="107000"/>
                        </a:lnSpc>
                        <a:spcAft>
                          <a:spcPts val="0"/>
                        </a:spcAft>
                      </a:pPr>
                      <a:r>
                        <a:rPr lang="en-GB" sz="1200">
                          <a:effectLst/>
                        </a:rPr>
                        <a:t>Verbatim Theatre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a:effectLst/>
                        </a:rPr>
                        <a:t>Verbatim theatre is a form of documentary theatre that is based on the spoken words of real people. Strictly, verbatim theatre-makers use real people's words exclusively, and take this testimony from recorded interviews.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2297547880"/>
                  </a:ext>
                </a:extLst>
              </a:tr>
              <a:tr h="618015">
                <a:tc>
                  <a:txBody>
                    <a:bodyPr/>
                    <a:lstStyle/>
                    <a:p>
                      <a:pPr algn="ctr">
                        <a:lnSpc>
                          <a:spcPct val="107000"/>
                        </a:lnSpc>
                        <a:spcAft>
                          <a:spcPts val="0"/>
                        </a:spcAft>
                      </a:pPr>
                      <a:r>
                        <a:rPr lang="en-GB" sz="1200">
                          <a:effectLst/>
                        </a:rPr>
                        <a:t>Too Much Punch For Judy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a:effectLst/>
                        </a:rPr>
                        <a:t>Written by Mark Wheeler in 1988, this hard-hitting verbatim play is based on a tragic drink drive accident that results in the death of the vehicle's front seat passenger, Jo. Her sister Judy, driving the car, escapes physically unhurt - but can never escape the consequences of her own reckless behaviour.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929615145"/>
                  </a:ext>
                </a:extLst>
              </a:tr>
              <a:tr h="618015">
                <a:tc>
                  <a:txBody>
                    <a:bodyPr/>
                    <a:lstStyle/>
                    <a:p>
                      <a:pPr algn="ctr">
                        <a:lnSpc>
                          <a:spcPct val="107000"/>
                        </a:lnSpc>
                        <a:spcAft>
                          <a:spcPts val="0"/>
                        </a:spcAft>
                      </a:pPr>
                      <a:r>
                        <a:rPr lang="en-GB" sz="1200">
                          <a:effectLst/>
                        </a:rPr>
                        <a:t>Mark Wheeller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a:effectLst/>
                        </a:rPr>
                        <a:t>Mark Wheeller is a writer and part time Executive Director of Arts at the Oasis Academy Lord's Hill and director of the Oasis Youth Theatre. Although his name is not well known outside of schools and colleges, he is one of the most-performed playwrights in Britain.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935370741"/>
                  </a:ext>
                </a:extLst>
              </a:tr>
              <a:tr h="245308">
                <a:tc gridSpan="2">
                  <a:txBody>
                    <a:bodyPr/>
                    <a:lstStyle/>
                    <a:p>
                      <a:pPr algn="ctr">
                        <a:lnSpc>
                          <a:spcPct val="107000"/>
                        </a:lnSpc>
                        <a:spcAft>
                          <a:spcPts val="0"/>
                        </a:spcAft>
                      </a:pPr>
                      <a:r>
                        <a:rPr lang="en-GB" sz="1200">
                          <a:effectLst/>
                        </a:rPr>
                        <a:t>Dramatic Techniques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hMerge="1">
                  <a:txBody>
                    <a:bodyPr/>
                    <a:lstStyle/>
                    <a:p>
                      <a:endParaRPr lang="en-GB"/>
                    </a:p>
                  </a:txBody>
                  <a:tcPr/>
                </a:tc>
                <a:extLst>
                  <a:ext uri="{0D108BD9-81ED-4DB2-BD59-A6C34878D82A}">
                    <a16:rowId xmlns:a16="http://schemas.microsoft.com/office/drawing/2014/main" val="3249295131"/>
                  </a:ext>
                </a:extLst>
              </a:tr>
              <a:tr h="1854045">
                <a:tc>
                  <a:txBody>
                    <a:bodyPr/>
                    <a:lstStyle/>
                    <a:p>
                      <a:pPr algn="ctr">
                        <a:lnSpc>
                          <a:spcPct val="107000"/>
                        </a:lnSpc>
                        <a:spcAft>
                          <a:spcPts val="0"/>
                        </a:spcAft>
                      </a:pPr>
                      <a:r>
                        <a:rPr lang="en-GB" sz="1200">
                          <a:effectLst/>
                        </a:rPr>
                        <a:t>Marking the Moment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dirty="0">
                          <a:effectLst/>
                        </a:rPr>
                        <a:t>This is a way of highlighting the most important moment in a scene in order to draw the audience’s attention to its significance. There are various ways of marking the moment:</a:t>
                      </a:r>
                    </a:p>
                    <a:p>
                      <a:pPr marL="342900" lvl="0" indent="-342900" algn="l">
                        <a:lnSpc>
                          <a:spcPct val="107000"/>
                        </a:lnSpc>
                        <a:spcAft>
                          <a:spcPts val="0"/>
                        </a:spcAft>
                        <a:buFont typeface="Symbol" panose="05050102010706020507" pitchFamily="18" charset="2"/>
                        <a:buChar char=""/>
                      </a:pPr>
                      <a:r>
                        <a:rPr lang="en-GB" sz="1200" dirty="0">
                          <a:effectLst/>
                        </a:rPr>
                        <a:t>A still image might be used. Freezing the action at a particular moment fixes it in the minds of the audience and ensures its significance is not lost.</a:t>
                      </a:r>
                    </a:p>
                    <a:p>
                      <a:pPr marL="342900" lvl="0" indent="-342900" algn="l">
                        <a:lnSpc>
                          <a:spcPct val="107000"/>
                        </a:lnSpc>
                        <a:spcAft>
                          <a:spcPts val="0"/>
                        </a:spcAft>
                        <a:buFont typeface="Symbol" panose="05050102010706020507" pitchFamily="18" charset="2"/>
                        <a:buChar char=""/>
                      </a:pPr>
                      <a:r>
                        <a:rPr lang="en-GB" sz="1200" dirty="0">
                          <a:effectLst/>
                        </a:rPr>
                        <a:t>The key moment may be repeated or played ‘on a loop’.</a:t>
                      </a:r>
                    </a:p>
                    <a:p>
                      <a:pPr marL="342900" lvl="0" indent="-342900" algn="l">
                        <a:lnSpc>
                          <a:spcPct val="107000"/>
                        </a:lnSpc>
                        <a:spcAft>
                          <a:spcPts val="0"/>
                        </a:spcAft>
                        <a:buFont typeface="Symbol" panose="05050102010706020507" pitchFamily="18" charset="2"/>
                        <a:buChar char=""/>
                      </a:pPr>
                      <a:r>
                        <a:rPr lang="en-GB" sz="1200" dirty="0">
                          <a:effectLst/>
                        </a:rPr>
                        <a:t>Slow motion could be used to highlight a key moment, so that it is not lost on an audience.</a:t>
                      </a:r>
                    </a:p>
                    <a:p>
                      <a:pPr marL="342900" lvl="0" indent="-342900" algn="l">
                        <a:lnSpc>
                          <a:spcPct val="107000"/>
                        </a:lnSpc>
                        <a:spcAft>
                          <a:spcPts val="0"/>
                        </a:spcAft>
                        <a:buFont typeface="Symbol" panose="05050102010706020507" pitchFamily="18" charset="2"/>
                        <a:buChar char=""/>
                      </a:pPr>
                      <a:r>
                        <a:rPr lang="en-GB" sz="1200" dirty="0">
                          <a:effectLst/>
                        </a:rPr>
                        <a:t>Narration or a thought-track could be added as a commentary on what has just occurred.</a:t>
                      </a:r>
                    </a:p>
                    <a:p>
                      <a:pPr marL="342900" lvl="0" indent="-342900" algn="l">
                        <a:lnSpc>
                          <a:spcPct val="107000"/>
                        </a:lnSpc>
                        <a:spcAft>
                          <a:spcPts val="0"/>
                        </a:spcAft>
                        <a:buFont typeface="Symbol" panose="05050102010706020507" pitchFamily="18" charset="2"/>
                        <a:buChar char=""/>
                      </a:pPr>
                      <a:r>
                        <a:rPr lang="en-GB" sz="1200" dirty="0">
                          <a:effectLst/>
                        </a:rPr>
                        <a:t>Lighting and sound. A spotlight can be used to direct the audience’s focus towards the key moment and a sound effect can also draw attention to it.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286149462"/>
                  </a:ext>
                </a:extLst>
              </a:tr>
              <a:tr h="824020">
                <a:tc>
                  <a:txBody>
                    <a:bodyPr/>
                    <a:lstStyle/>
                    <a:p>
                      <a:pPr algn="ctr">
                        <a:lnSpc>
                          <a:spcPct val="107000"/>
                        </a:lnSpc>
                        <a:spcAft>
                          <a:spcPts val="0"/>
                        </a:spcAft>
                      </a:pPr>
                      <a:r>
                        <a:rPr lang="en-GB" sz="1200">
                          <a:effectLst/>
                        </a:rPr>
                        <a:t>Conscience Alley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a:effectLst/>
                        </a:rPr>
                        <a:t>A useful technique for exploring any kind of dilemma faced by a character, providing an opportunity to analyse a decisive moment in detail. The class forms two lines facing each other. One person walks between the lines as each member of the group speaks their advice. It can be organised so that those on one side give opposing advice to those on the other. When the character reaches the end of the alley, they make their decision.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3541906276"/>
                  </a:ext>
                </a:extLst>
              </a:tr>
              <a:tr h="412010">
                <a:tc>
                  <a:txBody>
                    <a:bodyPr/>
                    <a:lstStyle/>
                    <a:p>
                      <a:pPr algn="ctr">
                        <a:lnSpc>
                          <a:spcPct val="107000"/>
                        </a:lnSpc>
                        <a:spcAft>
                          <a:spcPts val="0"/>
                        </a:spcAft>
                      </a:pPr>
                      <a:r>
                        <a:rPr lang="en-GB" sz="1200">
                          <a:effectLst/>
                        </a:rPr>
                        <a:t>Slow Motion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dirty="0">
                          <a:effectLst/>
                        </a:rPr>
                        <a:t>During part of a performance, the action is deliberately slowed. Often this is used to focus on a particular part of the improvisation. Sometimes scenes such as fights or races are shown in slow motion to give more visual impact.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310263815"/>
                  </a:ext>
                </a:extLst>
              </a:tr>
              <a:tr h="618015">
                <a:tc>
                  <a:txBody>
                    <a:bodyPr/>
                    <a:lstStyle/>
                    <a:p>
                      <a:pPr algn="ctr">
                        <a:lnSpc>
                          <a:spcPct val="107000"/>
                        </a:lnSpc>
                        <a:spcAft>
                          <a:spcPts val="0"/>
                        </a:spcAft>
                      </a:pPr>
                      <a:r>
                        <a:rPr lang="en-GB" sz="1200">
                          <a:effectLst/>
                        </a:rPr>
                        <a:t>Cross Cutting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tc>
                  <a:txBody>
                    <a:bodyPr/>
                    <a:lstStyle/>
                    <a:p>
                      <a:pPr algn="l">
                        <a:lnSpc>
                          <a:spcPct val="107000"/>
                        </a:lnSpc>
                        <a:spcAft>
                          <a:spcPts val="0"/>
                        </a:spcAft>
                      </a:pPr>
                      <a:r>
                        <a:rPr lang="en-GB" sz="1200" dirty="0">
                          <a:effectLst/>
                        </a:rPr>
                        <a:t>Cross-cutting is a device to move between two or more scenes staged in the space at the same time. It's important that the audience know which part of the action they should follow so one part of the action remains in still image while another scene is played out, directing the audience's focus.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089" marR="47089" marT="0" marB="0"/>
                </a:tc>
                <a:extLst>
                  <a:ext uri="{0D108BD9-81ED-4DB2-BD59-A6C34878D82A}">
                    <a16:rowId xmlns:a16="http://schemas.microsoft.com/office/drawing/2014/main" val="2820203761"/>
                  </a:ext>
                </a:extLst>
              </a:tr>
            </a:tbl>
          </a:graphicData>
        </a:graphic>
      </p:graphicFrame>
    </p:spTree>
    <p:extLst>
      <p:ext uri="{BB962C8B-B14F-4D97-AF65-F5344CB8AC3E}">
        <p14:creationId xmlns:p14="http://schemas.microsoft.com/office/powerpoint/2010/main" val="535134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43766395"/>
              </p:ext>
            </p:extLst>
          </p:nvPr>
        </p:nvGraphicFramePr>
        <p:xfrm>
          <a:off x="0" y="1"/>
          <a:ext cx="12192001" cy="6864625"/>
        </p:xfrm>
        <a:graphic>
          <a:graphicData uri="http://schemas.openxmlformats.org/drawingml/2006/table">
            <a:tbl>
              <a:tblPr firstRow="1" bandRow="1">
                <a:tableStyleId>{5C22544A-7EE6-4342-B048-85BDC9FD1C3A}</a:tableStyleId>
              </a:tblPr>
              <a:tblGrid>
                <a:gridCol w="3304674">
                  <a:extLst>
                    <a:ext uri="{9D8B030D-6E8A-4147-A177-3AD203B41FA5}">
                      <a16:colId xmlns:a16="http://schemas.microsoft.com/office/drawing/2014/main" val="1435947075"/>
                    </a:ext>
                  </a:extLst>
                </a:gridCol>
                <a:gridCol w="3357384">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298174">
                <a:tc gridSpan="2">
                  <a:txBody>
                    <a:bodyPr/>
                    <a:lstStyle/>
                    <a:p>
                      <a:pPr algn="ctr"/>
                      <a:r>
                        <a:rPr lang="en-GB" sz="1400" b="0" dirty="0" smtClean="0">
                          <a:solidFill>
                            <a:schemeClr val="tx1"/>
                          </a:solidFill>
                        </a:rPr>
                        <a:t>Y9 Drama – HT3</a:t>
                      </a:r>
                      <a:r>
                        <a:rPr lang="en-GB" sz="1400" b="0" baseline="0" dirty="0" smtClean="0">
                          <a:solidFill>
                            <a:schemeClr val="tx1"/>
                          </a:solidFill>
                        </a:rPr>
                        <a:t> &amp; 4</a:t>
                      </a:r>
                      <a:r>
                        <a:rPr lang="en-GB" sz="1400" b="0" dirty="0" smtClean="0">
                          <a:solidFill>
                            <a:schemeClr val="tx1"/>
                          </a:solidFill>
                        </a:rPr>
                        <a:t> – Knowledge Organiser</a:t>
                      </a:r>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GB" sz="1200" b="1" u="sng" kern="1200" dirty="0" smtClean="0">
                          <a:solidFill>
                            <a:schemeClr val="tx1"/>
                          </a:solidFill>
                          <a:effectLst/>
                          <a:latin typeface="+mn-lt"/>
                          <a:ea typeface="+mn-ea"/>
                          <a:cs typeface="+mn-cs"/>
                        </a:rPr>
                        <a:t>Blood Brothers Plot:</a:t>
                      </a:r>
                      <a:r>
                        <a:rPr lang="en-GB" sz="1200" b="1" u="sng" kern="1200" baseline="0" dirty="0" smtClean="0">
                          <a:solidFill>
                            <a:schemeClr val="tx1"/>
                          </a:solidFill>
                          <a:effectLst/>
                          <a:latin typeface="+mn-lt"/>
                          <a:ea typeface="+mn-ea"/>
                          <a:cs typeface="+mn-cs"/>
                        </a:rPr>
                        <a:t> </a:t>
                      </a:r>
                    </a:p>
                    <a:p>
                      <a:endParaRPr lang="en-GB" sz="1200" b="1" u="sng" kern="1200" baseline="0" dirty="0" smtClean="0">
                        <a:solidFill>
                          <a:schemeClr val="tx1"/>
                        </a:solidFill>
                        <a:effectLst/>
                        <a:latin typeface="+mn-lt"/>
                        <a:ea typeface="+mn-ea"/>
                        <a:cs typeface="+mn-cs"/>
                      </a:endParaRPr>
                    </a:p>
                    <a:p>
                      <a:r>
                        <a:rPr lang="en-GB" sz="1200" b="0" i="1" kern="1200" dirty="0" smtClean="0">
                          <a:solidFill>
                            <a:schemeClr val="tx1"/>
                          </a:solidFill>
                          <a:effectLst/>
                          <a:latin typeface="+mn-lt"/>
                          <a:ea typeface="+mn-ea"/>
                          <a:cs typeface="+mn-cs"/>
                        </a:rPr>
                        <a:t>Blood Brothers</a:t>
                      </a:r>
                      <a:r>
                        <a:rPr lang="en-GB" sz="1200" b="0" i="0" kern="1200" dirty="0" smtClean="0">
                          <a:solidFill>
                            <a:schemeClr val="tx1"/>
                          </a:solidFill>
                          <a:effectLst/>
                          <a:latin typeface="+mn-lt"/>
                          <a:ea typeface="+mn-ea"/>
                          <a:cs typeface="+mn-cs"/>
                        </a:rPr>
                        <a:t>, a musical by Liverpudlian playwright Willy Russell, revolves around twin boys (Mickey and Edward) who are separated at birth and brought up in completely different environments in the city. The play, set in the 1960s, is divided into two acts, with songs throughout.</a:t>
                      </a: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Mickey is brought up with his seven older siblings by his struggling single mother, Mrs Johnstone. His twin brother, Edward, however is brought up as the only child of the wealthy Lyons family, who live nearby, after Mrs Lyons persuaded Mrs Johnstone to hand over one of her twins at birth. Mickey and Edward don’t meet each other until they’re seven years old, but immediately become best friends and blood brothers. The bond continues when the boys are teenagers and both live in the countryside, despite them both being in love with Mickey’s neighbour Linda. However, as they get older, the huge difference in their backgrounds pulls them apart and eventually leads to their tragic deaths.</a:t>
                      </a: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Written during a period of huge changes in society and politics, </a:t>
                      </a:r>
                      <a:r>
                        <a:rPr lang="en-GB" sz="1200" b="0" i="1" kern="1200" dirty="0" smtClean="0">
                          <a:solidFill>
                            <a:schemeClr val="tx1"/>
                          </a:solidFill>
                          <a:effectLst/>
                          <a:latin typeface="+mn-lt"/>
                          <a:ea typeface="+mn-ea"/>
                          <a:cs typeface="+mn-cs"/>
                        </a:rPr>
                        <a:t>Blood Brothers</a:t>
                      </a:r>
                      <a:r>
                        <a:rPr lang="en-GB" sz="1200" b="0" i="0" kern="1200" dirty="0" smtClean="0">
                          <a:solidFill>
                            <a:schemeClr val="tx1"/>
                          </a:solidFill>
                          <a:effectLst/>
                          <a:latin typeface="+mn-lt"/>
                          <a:ea typeface="+mn-ea"/>
                          <a:cs typeface="+mn-cs"/>
                        </a:rPr>
                        <a:t> draws the audience’s attention to the detrimental effect that social inequality can have on people’s lives.</a:t>
                      </a:r>
                    </a:p>
                    <a:p>
                      <a:endParaRPr lang="en-GB" sz="1200" b="1" u="sng"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i="0" u="sng" kern="1200" dirty="0" smtClean="0">
                          <a:solidFill>
                            <a:schemeClr val="dk1"/>
                          </a:solidFill>
                          <a:effectLst/>
                          <a:latin typeface="+mn-lt"/>
                          <a:ea typeface="+mn-ea"/>
                          <a:cs typeface="+mn-cs"/>
                        </a:rPr>
                        <a:t>Blood Brothers Characters: </a:t>
                      </a:r>
                    </a:p>
                    <a:p>
                      <a:r>
                        <a:rPr lang="en-GB" sz="1200" b="0" kern="1200" dirty="0" smtClean="0">
                          <a:solidFill>
                            <a:schemeClr val="tx1"/>
                          </a:solidFill>
                          <a:effectLst/>
                          <a:latin typeface="+mn-lt"/>
                          <a:ea typeface="+mn-ea"/>
                          <a:cs typeface="+mn-cs"/>
                        </a:rPr>
                        <a:t/>
                      </a:r>
                      <a:br>
                        <a:rPr lang="en-GB" sz="1200" b="0" kern="1200" dirty="0" smtClean="0">
                          <a:solidFill>
                            <a:schemeClr val="tx1"/>
                          </a:solidFill>
                          <a:effectLst/>
                          <a:latin typeface="+mn-lt"/>
                          <a:ea typeface="+mn-ea"/>
                          <a:cs typeface="+mn-cs"/>
                        </a:rPr>
                      </a:br>
                      <a:r>
                        <a:rPr lang="en-GB" sz="1200" b="1" kern="1200" dirty="0" smtClean="0">
                          <a:solidFill>
                            <a:schemeClr val="tx1"/>
                          </a:solidFill>
                          <a:effectLst/>
                          <a:latin typeface="+mn-lt"/>
                          <a:ea typeface="+mn-ea"/>
                          <a:cs typeface="+mn-cs"/>
                        </a:rPr>
                        <a:t>Main characters</a:t>
                      </a:r>
                    </a:p>
                    <a:p>
                      <a:r>
                        <a:rPr lang="en-GB" sz="1200" b="0" kern="1200" dirty="0" smtClean="0">
                          <a:solidFill>
                            <a:schemeClr val="tx1"/>
                          </a:solidFill>
                          <a:effectLst/>
                          <a:latin typeface="+mn-lt"/>
                          <a:ea typeface="+mn-ea"/>
                          <a:cs typeface="+mn-cs"/>
                        </a:rPr>
                        <a:t>Mickey Johnstone – The twin kept by Mrs Johnstone (Working Class)</a:t>
                      </a:r>
                    </a:p>
                    <a:p>
                      <a:r>
                        <a:rPr lang="en-GB" sz="1200" b="0" kern="1200" dirty="0" smtClean="0">
                          <a:solidFill>
                            <a:schemeClr val="tx1"/>
                          </a:solidFill>
                          <a:effectLst/>
                          <a:latin typeface="+mn-lt"/>
                          <a:ea typeface="+mn-ea"/>
                          <a:cs typeface="+mn-cs"/>
                        </a:rPr>
                        <a:t>Edward Lyons – The twin given away to Mrs Lyons by Mrs Johnstone (Middle Class)</a:t>
                      </a:r>
                    </a:p>
                    <a:p>
                      <a:r>
                        <a:rPr lang="en-GB" sz="1200" b="0" kern="1200" dirty="0" smtClean="0">
                          <a:solidFill>
                            <a:schemeClr val="tx1"/>
                          </a:solidFill>
                          <a:effectLst/>
                          <a:latin typeface="+mn-lt"/>
                          <a:ea typeface="+mn-ea"/>
                          <a:cs typeface="+mn-cs"/>
                        </a:rPr>
                        <a:t>Mrs Johnstone – A working class mother who struggles to provide for her family </a:t>
                      </a:r>
                    </a:p>
                    <a:p>
                      <a:r>
                        <a:rPr lang="en-GB" sz="1200" b="0" kern="1200" dirty="0" smtClean="0">
                          <a:solidFill>
                            <a:schemeClr val="tx1"/>
                          </a:solidFill>
                          <a:effectLst/>
                          <a:latin typeface="+mn-lt"/>
                          <a:ea typeface="+mn-ea"/>
                          <a:cs typeface="+mn-cs"/>
                        </a:rPr>
                        <a:t>Mrs Lyons – A</a:t>
                      </a:r>
                      <a:r>
                        <a:rPr lang="en-GB" sz="1200" b="0" kern="1200" baseline="0" dirty="0" smtClean="0">
                          <a:solidFill>
                            <a:schemeClr val="tx1"/>
                          </a:solidFill>
                          <a:effectLst/>
                          <a:latin typeface="+mn-lt"/>
                          <a:ea typeface="+mn-ea"/>
                          <a:cs typeface="+mn-cs"/>
                        </a:rPr>
                        <a:t> middle class woman who longs for a child and takes one of the twins</a:t>
                      </a:r>
                      <a:endParaRPr lang="en-GB" sz="1200" b="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Secondary characters</a:t>
                      </a:r>
                    </a:p>
                    <a:p>
                      <a:r>
                        <a:rPr lang="en-GB" sz="1200" b="0" kern="1200" dirty="0" smtClean="0">
                          <a:solidFill>
                            <a:schemeClr val="tx1"/>
                          </a:solidFill>
                          <a:effectLst/>
                          <a:latin typeface="+mn-lt"/>
                          <a:ea typeface="+mn-ea"/>
                          <a:cs typeface="+mn-cs"/>
                        </a:rPr>
                        <a:t>Linda – A childhood friend of Mickey and then Edward. Marries</a:t>
                      </a:r>
                      <a:r>
                        <a:rPr lang="en-GB" sz="1200" b="0" kern="1200" baseline="0" dirty="0" smtClean="0">
                          <a:solidFill>
                            <a:schemeClr val="tx1"/>
                          </a:solidFill>
                          <a:effectLst/>
                          <a:latin typeface="+mn-lt"/>
                          <a:ea typeface="+mn-ea"/>
                          <a:cs typeface="+mn-cs"/>
                        </a:rPr>
                        <a:t> Mickey but has an affair with Edward later in the play</a:t>
                      </a:r>
                      <a:endParaRPr lang="en-GB" sz="1200" b="0" kern="1200" dirty="0" smtClean="0">
                        <a:solidFill>
                          <a:schemeClr val="tx1"/>
                        </a:solidFill>
                        <a:effectLst/>
                        <a:latin typeface="+mn-lt"/>
                        <a:ea typeface="+mn-ea"/>
                        <a:cs typeface="+mn-cs"/>
                      </a:endParaRPr>
                    </a:p>
                    <a:p>
                      <a:r>
                        <a:rPr lang="en-GB" sz="1200" b="0" kern="1200" dirty="0" smtClean="0">
                          <a:solidFill>
                            <a:schemeClr val="tx1"/>
                          </a:solidFill>
                          <a:effectLst/>
                          <a:latin typeface="+mn-lt"/>
                          <a:ea typeface="+mn-ea"/>
                          <a:cs typeface="+mn-cs"/>
                        </a:rPr>
                        <a:t>Narrator – Comments on the action in a</a:t>
                      </a:r>
                      <a:r>
                        <a:rPr lang="en-GB" sz="1200" b="0" kern="1200" baseline="0" dirty="0" smtClean="0">
                          <a:solidFill>
                            <a:schemeClr val="tx1"/>
                          </a:solidFill>
                          <a:effectLst/>
                          <a:latin typeface="+mn-lt"/>
                          <a:ea typeface="+mn-ea"/>
                          <a:cs typeface="+mn-cs"/>
                        </a:rPr>
                        <a:t> sinister manner often referencing superstition</a:t>
                      </a:r>
                      <a:endParaRPr lang="en-GB" sz="1200" b="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Minor characters</a:t>
                      </a:r>
                    </a:p>
                    <a:p>
                      <a:r>
                        <a:rPr lang="en-GB" sz="1200" b="0" kern="1200" dirty="0" smtClean="0">
                          <a:solidFill>
                            <a:schemeClr val="tx1"/>
                          </a:solidFill>
                          <a:effectLst/>
                          <a:latin typeface="+mn-lt"/>
                          <a:ea typeface="+mn-ea"/>
                          <a:cs typeface="+mn-cs"/>
                        </a:rPr>
                        <a:t>Sammy – An older brother of Mickey (and Edward) Always getting into trouble</a:t>
                      </a:r>
                    </a:p>
                    <a:p>
                      <a:r>
                        <a:rPr lang="en-GB" sz="1200" b="0" kern="1200" dirty="0" smtClean="0">
                          <a:solidFill>
                            <a:schemeClr val="tx1"/>
                          </a:solidFill>
                          <a:effectLst/>
                          <a:latin typeface="+mn-lt"/>
                          <a:ea typeface="+mn-ea"/>
                          <a:cs typeface="+mn-cs"/>
                        </a:rPr>
                        <a:t>Mr Lyons – Mrs Lyons’ husband. He</a:t>
                      </a:r>
                      <a:r>
                        <a:rPr lang="en-GB" sz="1200" b="0" kern="1200" baseline="0" dirty="0" smtClean="0">
                          <a:solidFill>
                            <a:schemeClr val="tx1"/>
                          </a:solidFill>
                          <a:effectLst/>
                          <a:latin typeface="+mn-lt"/>
                          <a:ea typeface="+mn-ea"/>
                          <a:cs typeface="+mn-cs"/>
                        </a:rPr>
                        <a:t> is away for the duration of Mrs Lyons’ “pregnancy” and believes Edward to be his biological son. </a:t>
                      </a:r>
                      <a:endParaRPr lang="en-GB" sz="1200" b="1" kern="1200" dirty="0" smtClean="0">
                        <a:solidFill>
                          <a:schemeClr val="tx1"/>
                        </a:solidFill>
                        <a:effectLst/>
                        <a:latin typeface="+mn-lt"/>
                        <a:ea typeface="+mn-ea"/>
                        <a:cs typeface="+mn-cs"/>
                      </a:endParaRPr>
                    </a:p>
                    <a:p>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6559825">
                <a:tc>
                  <a:txBody>
                    <a:bodyPr/>
                    <a:lstStyle/>
                    <a:p>
                      <a:pPr>
                        <a:lnSpc>
                          <a:spcPct val="100000"/>
                        </a:lnSpc>
                      </a:pPr>
                      <a:endParaRPr lang="en-GB" sz="1200" b="1" u="sng" kern="1200" dirty="0" smtClean="0">
                        <a:solidFill>
                          <a:schemeClr val="dk1"/>
                        </a:solidFill>
                        <a:effectLst/>
                        <a:latin typeface="+mn-lt"/>
                        <a:ea typeface="+mn-ea"/>
                        <a:cs typeface="Calibri" panose="020F0502020204030204" pitchFamily="34" charset="0"/>
                      </a:endParaRPr>
                    </a:p>
                    <a:p>
                      <a:pPr>
                        <a:lnSpc>
                          <a:spcPct val="100000"/>
                        </a:lnSpc>
                      </a:pPr>
                      <a:r>
                        <a:rPr lang="en-GB" sz="1200" b="1" u="sng" kern="1200" dirty="0" smtClean="0">
                          <a:solidFill>
                            <a:schemeClr val="dk1"/>
                          </a:solidFill>
                          <a:effectLst/>
                          <a:latin typeface="+mn-lt"/>
                          <a:ea typeface="+mn-ea"/>
                          <a:cs typeface="Calibri" panose="020F0502020204030204" pitchFamily="34" charset="0"/>
                        </a:rPr>
                        <a:t>Constantin</a:t>
                      </a:r>
                      <a:r>
                        <a:rPr lang="en-GB" sz="1200" b="1" u="sng" kern="1200" baseline="0" dirty="0" smtClean="0">
                          <a:solidFill>
                            <a:schemeClr val="dk1"/>
                          </a:solidFill>
                          <a:effectLst/>
                          <a:latin typeface="+mn-lt"/>
                          <a:ea typeface="+mn-ea"/>
                          <a:cs typeface="Calibri" panose="020F0502020204030204" pitchFamily="34" charset="0"/>
                        </a:rPr>
                        <a:t> Stanislavski: </a:t>
                      </a:r>
                      <a:r>
                        <a:rPr lang="en-GB" sz="1200" b="0" i="0" u="none" strike="noStrike" kern="1200" dirty="0" smtClean="0">
                          <a:solidFill>
                            <a:schemeClr val="dk1"/>
                          </a:solidFill>
                          <a:effectLst/>
                          <a:latin typeface="+mn-lt"/>
                          <a:ea typeface="+mn-ea"/>
                          <a:cs typeface="+mn-cs"/>
                        </a:rPr>
                        <a:t>Born</a:t>
                      </a:r>
                      <a:r>
                        <a:rPr lang="en-GB" sz="1200" b="0" i="0" kern="1200" dirty="0" smtClean="0">
                          <a:solidFill>
                            <a:schemeClr val="dk1"/>
                          </a:solidFill>
                          <a:effectLst/>
                          <a:latin typeface="+mn-lt"/>
                          <a:ea typeface="+mn-ea"/>
                          <a:cs typeface="+mn-cs"/>
                        </a:rPr>
                        <a:t>: 17 January 1863, </a:t>
                      </a:r>
                      <a:r>
                        <a:rPr lang="en-GB" sz="1200" b="0" i="0" u="none" strike="noStrike" kern="1200" dirty="0" smtClean="0">
                          <a:solidFill>
                            <a:schemeClr val="dk1"/>
                          </a:solidFill>
                          <a:effectLst/>
                          <a:latin typeface="+mn-lt"/>
                          <a:ea typeface="+mn-ea"/>
                          <a:cs typeface="+mn-cs"/>
                        </a:rPr>
                        <a:t>Moscow, Russia</a:t>
                      </a:r>
                      <a:r>
                        <a:rPr lang="en-GB" sz="1200" b="0" i="0" u="none" strike="noStrike" kern="1200" baseline="0" dirty="0" smtClean="0">
                          <a:solidFill>
                            <a:schemeClr val="dk1"/>
                          </a:solidFill>
                          <a:effectLst/>
                          <a:latin typeface="+mn-lt"/>
                          <a:ea typeface="+mn-ea"/>
                          <a:cs typeface="+mn-cs"/>
                        </a:rPr>
                        <a:t>  and d</a:t>
                      </a:r>
                      <a:r>
                        <a:rPr lang="en-GB" sz="1200" b="0" i="0" u="none" strike="noStrike" kern="1200" dirty="0" smtClean="0">
                          <a:solidFill>
                            <a:schemeClr val="dk1"/>
                          </a:solidFill>
                          <a:effectLst/>
                          <a:latin typeface="+mn-lt"/>
                          <a:ea typeface="+mn-ea"/>
                          <a:cs typeface="+mn-cs"/>
                        </a:rPr>
                        <a:t>ied</a:t>
                      </a:r>
                      <a:r>
                        <a:rPr lang="en-GB" sz="1200" b="0" i="0" kern="1200" dirty="0" smtClean="0">
                          <a:solidFill>
                            <a:schemeClr val="dk1"/>
                          </a:solidFill>
                          <a:effectLst/>
                          <a:latin typeface="+mn-lt"/>
                          <a:ea typeface="+mn-ea"/>
                          <a:cs typeface="+mn-cs"/>
                        </a:rPr>
                        <a:t>: 7 August 1938.</a:t>
                      </a:r>
                      <a:r>
                        <a:rPr lang="en-GB" sz="1200" b="0" i="0" kern="1200" baseline="0" dirty="0" smtClean="0">
                          <a:solidFill>
                            <a:schemeClr val="dk1"/>
                          </a:solidFill>
                          <a:effectLst/>
                          <a:latin typeface="+mn-lt"/>
                          <a:ea typeface="+mn-ea"/>
                          <a:cs typeface="+mn-cs"/>
                        </a:rPr>
                        <a:t> </a:t>
                      </a:r>
                      <a:r>
                        <a:rPr lang="en-GB" sz="1200" b="0" i="0" kern="1200" dirty="0" smtClean="0">
                          <a:solidFill>
                            <a:schemeClr val="dk1"/>
                          </a:solidFill>
                          <a:effectLst/>
                          <a:latin typeface="+mn-lt"/>
                          <a:ea typeface="+mn-ea"/>
                          <a:cs typeface="+mn-cs"/>
                        </a:rPr>
                        <a:t> He was widely recognized as an outstanding character actor and the many productions that he directed garnered him a reputation as one of the leading theatre directors of his generation.</a:t>
                      </a:r>
                    </a:p>
                    <a:p>
                      <a:pPr marL="0" lvl="0" indent="0" algn="l">
                        <a:spcAft>
                          <a:spcPts val="0"/>
                        </a:spcAft>
                        <a:buFont typeface="Arial" panose="020B0604020202020204" pitchFamily="34" charset="0"/>
                        <a:buNone/>
                      </a:pPr>
                      <a:endParaRPr lang="en-US" sz="1200" b="1" u="sng" dirty="0" smtClean="0">
                        <a:effectLst/>
                        <a:latin typeface="+mn-l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US" sz="1200" b="1" u="sng" dirty="0" smtClean="0">
                          <a:effectLst/>
                          <a:latin typeface="+mn-lt"/>
                          <a:ea typeface="Calibri" panose="020F0502020204030204" pitchFamily="34" charset="0"/>
                          <a:cs typeface="Calibri" panose="020F0502020204030204" pitchFamily="34" charset="0"/>
                        </a:rPr>
                        <a:t>Naturalism: </a:t>
                      </a:r>
                      <a:r>
                        <a:rPr lang="en-GB" sz="1200" b="0" i="0" kern="1200" dirty="0" smtClean="0">
                          <a:solidFill>
                            <a:schemeClr val="dk1"/>
                          </a:solidFill>
                          <a:effectLst/>
                          <a:latin typeface="+mn-lt"/>
                          <a:ea typeface="+mn-ea"/>
                          <a:cs typeface="+mn-cs"/>
                        </a:rPr>
                        <a:t>Naturalism is a movement in European drama and theatre that developed in the late 19th and early 20th centuries. It refers to theatre that attempts to create an illusion of reality through a range of dramatic and theatrical strategies.</a:t>
                      </a:r>
                      <a:endParaRPr lang="en-US" sz="1200" b="0" u="sng" dirty="0" smtClean="0">
                        <a:effectLst/>
                        <a:latin typeface="+mn-l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endParaRPr lang="en-US" sz="1200" b="1" u="sng" dirty="0" smtClean="0">
                        <a:effectLst/>
                        <a:latin typeface="+mn-l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US" sz="1200" b="1" u="sng" dirty="0" smtClean="0">
                          <a:effectLst/>
                          <a:latin typeface="+mn-lt"/>
                          <a:ea typeface="Calibri" panose="020F0502020204030204" pitchFamily="34" charset="0"/>
                          <a:cs typeface="Calibri" panose="020F0502020204030204" pitchFamily="34" charset="0"/>
                        </a:rPr>
                        <a:t>Naturalistic</a:t>
                      </a:r>
                      <a:r>
                        <a:rPr lang="en-US" sz="1200" b="1" u="sng" baseline="0" dirty="0" smtClean="0">
                          <a:effectLst/>
                          <a:latin typeface="+mn-lt"/>
                          <a:ea typeface="Calibri" panose="020F0502020204030204" pitchFamily="34" charset="0"/>
                          <a:cs typeface="Calibri" panose="020F0502020204030204" pitchFamily="34" charset="0"/>
                        </a:rPr>
                        <a:t> Techniques: </a:t>
                      </a:r>
                    </a:p>
                    <a:p>
                      <a:pPr marL="0" lvl="0" indent="0" algn="l">
                        <a:spcAft>
                          <a:spcPts val="0"/>
                        </a:spcAft>
                        <a:buFont typeface="Arial" panose="020B0604020202020204" pitchFamily="34" charset="0"/>
                        <a:buNone/>
                      </a:pPr>
                      <a:r>
                        <a:rPr lang="en-GB" sz="1200" b="1" kern="1200" dirty="0" smtClean="0">
                          <a:solidFill>
                            <a:schemeClr val="dk1"/>
                          </a:solidFill>
                          <a:effectLst/>
                          <a:latin typeface="+mn-lt"/>
                          <a:ea typeface="+mn-ea"/>
                          <a:cs typeface="+mn-cs"/>
                        </a:rPr>
                        <a:t>Given circumstances </a:t>
                      </a:r>
                      <a:r>
                        <a:rPr lang="en-GB" sz="1200" kern="1200" dirty="0" smtClean="0">
                          <a:solidFill>
                            <a:schemeClr val="dk1"/>
                          </a:solidFill>
                          <a:effectLst/>
                          <a:latin typeface="+mn-lt"/>
                          <a:ea typeface="+mn-ea"/>
                          <a:cs typeface="+mn-cs"/>
                        </a:rPr>
                        <a:t>– the facts about a character that cannot be changed.</a:t>
                      </a:r>
                    </a:p>
                    <a:p>
                      <a:pPr marL="0" lvl="0" indent="0" algn="l">
                        <a:spcAft>
                          <a:spcPts val="0"/>
                        </a:spcAft>
                        <a:buFont typeface="Arial" panose="020B0604020202020204" pitchFamily="34" charset="0"/>
                        <a:buNone/>
                      </a:pPr>
                      <a:r>
                        <a:rPr lang="en-GB" sz="1200" b="1" kern="1200" dirty="0" smtClean="0">
                          <a:solidFill>
                            <a:schemeClr val="dk1"/>
                          </a:solidFill>
                          <a:effectLst/>
                          <a:latin typeface="+mn-lt"/>
                          <a:ea typeface="+mn-ea"/>
                          <a:cs typeface="+mn-cs"/>
                        </a:rPr>
                        <a:t>The magic if </a:t>
                      </a:r>
                      <a:r>
                        <a:rPr lang="en-GB" sz="1200" kern="1200" dirty="0" smtClean="0">
                          <a:solidFill>
                            <a:schemeClr val="dk1"/>
                          </a:solidFill>
                          <a:effectLst/>
                          <a:latin typeface="+mn-lt"/>
                          <a:ea typeface="+mn-ea"/>
                          <a:cs typeface="+mn-cs"/>
                        </a:rPr>
                        <a:t>– an</a:t>
                      </a:r>
                      <a:r>
                        <a:rPr lang="en-GB" sz="1200" kern="1200" baseline="0" dirty="0" smtClean="0">
                          <a:solidFill>
                            <a:schemeClr val="dk1"/>
                          </a:solidFill>
                          <a:effectLst/>
                          <a:latin typeface="+mn-lt"/>
                          <a:ea typeface="+mn-ea"/>
                          <a:cs typeface="+mn-cs"/>
                        </a:rPr>
                        <a:t> actor imagines what it would feel like to be in the situation of their character.</a:t>
                      </a:r>
                      <a:endParaRPr lang="en-GB" sz="1200" kern="1200" dirty="0" smtClean="0">
                        <a:solidFill>
                          <a:schemeClr val="dk1"/>
                        </a:solidFill>
                        <a:effectLst/>
                        <a:latin typeface="+mn-lt"/>
                        <a:ea typeface="+mn-ea"/>
                        <a:cs typeface="+mn-cs"/>
                      </a:endParaRPr>
                    </a:p>
                    <a:p>
                      <a:pPr marL="0" lvl="0" indent="0" algn="l">
                        <a:spcAft>
                          <a:spcPts val="0"/>
                        </a:spcAft>
                        <a:buFont typeface="Arial" panose="020B0604020202020204" pitchFamily="34" charset="0"/>
                        <a:buNone/>
                      </a:pPr>
                      <a:r>
                        <a:rPr lang="en-GB" sz="1200" b="1" kern="1200" dirty="0" smtClean="0">
                          <a:solidFill>
                            <a:schemeClr val="dk1"/>
                          </a:solidFill>
                          <a:effectLst/>
                          <a:latin typeface="+mn-lt"/>
                          <a:ea typeface="+mn-ea"/>
                          <a:cs typeface="+mn-cs"/>
                        </a:rPr>
                        <a:t>Objective</a:t>
                      </a:r>
                      <a:r>
                        <a:rPr lang="en-GB" sz="1200" kern="1200" dirty="0" smtClean="0">
                          <a:solidFill>
                            <a:schemeClr val="dk1"/>
                          </a:solidFill>
                          <a:effectLst/>
                          <a:latin typeface="+mn-lt"/>
                          <a:ea typeface="+mn-ea"/>
                          <a:cs typeface="+mn-cs"/>
                        </a:rPr>
                        <a:t> – A character’s purpose or</a:t>
                      </a:r>
                      <a:r>
                        <a:rPr lang="en-GB" sz="1200" kern="1200" baseline="0" dirty="0" smtClean="0">
                          <a:solidFill>
                            <a:schemeClr val="dk1"/>
                          </a:solidFill>
                          <a:effectLst/>
                          <a:latin typeface="+mn-lt"/>
                          <a:ea typeface="+mn-ea"/>
                          <a:cs typeface="+mn-cs"/>
                        </a:rPr>
                        <a:t> motivation for behaving in a certain way.</a:t>
                      </a:r>
                      <a:endParaRPr lang="en-GB" sz="1200" kern="1200" dirty="0" smtClean="0">
                        <a:solidFill>
                          <a:schemeClr val="dk1"/>
                        </a:solidFill>
                        <a:effectLst/>
                        <a:latin typeface="+mn-lt"/>
                        <a:ea typeface="+mn-ea"/>
                        <a:cs typeface="+mn-cs"/>
                      </a:endParaRPr>
                    </a:p>
                    <a:p>
                      <a:pPr marL="0" lvl="0" indent="0" algn="l">
                        <a:spcAft>
                          <a:spcPts val="0"/>
                        </a:spcAft>
                        <a:buFont typeface="Arial" panose="020B0604020202020204" pitchFamily="34" charset="0"/>
                        <a:buNone/>
                      </a:pPr>
                      <a:r>
                        <a:rPr lang="en-GB" sz="1200" b="1" kern="1200" dirty="0" smtClean="0">
                          <a:solidFill>
                            <a:schemeClr val="dk1"/>
                          </a:solidFill>
                          <a:effectLst/>
                          <a:latin typeface="+mn-lt"/>
                          <a:ea typeface="+mn-ea"/>
                          <a:cs typeface="+mn-cs"/>
                        </a:rPr>
                        <a:t>Subtext </a:t>
                      </a:r>
                      <a:r>
                        <a:rPr lang="en-GB" sz="1200" kern="1200" dirty="0" smtClean="0">
                          <a:solidFill>
                            <a:schemeClr val="dk1"/>
                          </a:solidFill>
                          <a:effectLst/>
                          <a:latin typeface="+mn-lt"/>
                          <a:ea typeface="+mn-ea"/>
                          <a:cs typeface="+mn-cs"/>
                        </a:rPr>
                        <a:t>– The hidden meaning behind words. </a:t>
                      </a:r>
                      <a:endParaRPr lang="en-US" sz="1200" b="1" u="sng" dirty="0" smtClean="0">
                        <a:effectLst/>
                        <a:latin typeface="+mn-lt"/>
                        <a:ea typeface="Calibri" panose="020F0502020204030204" pitchFamily="34" charset="0"/>
                        <a:cs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1" u="sng" dirty="0" smtClean="0">
                        <a:solidFill>
                          <a:schemeClr val="tx1"/>
                        </a:solidFill>
                        <a:effectLst/>
                      </a:endParaRPr>
                    </a:p>
                    <a:p>
                      <a:r>
                        <a:rPr lang="en-GB" sz="1200" b="1" u="sng" dirty="0" smtClean="0">
                          <a:solidFill>
                            <a:schemeClr val="tx1"/>
                          </a:solidFill>
                          <a:effectLst/>
                        </a:rPr>
                        <a:t>Bertolt</a:t>
                      </a:r>
                      <a:r>
                        <a:rPr lang="en-GB" sz="1200" b="1" u="sng" baseline="0" dirty="0" smtClean="0">
                          <a:solidFill>
                            <a:schemeClr val="tx1"/>
                          </a:solidFill>
                          <a:effectLst/>
                        </a:rPr>
                        <a:t> Brecht</a:t>
                      </a:r>
                      <a:r>
                        <a:rPr lang="en-GB" sz="1200" b="0" dirty="0" smtClean="0">
                          <a:solidFill>
                            <a:schemeClr val="tx1"/>
                          </a:solidFill>
                        </a:rPr>
                        <a:t>: </a:t>
                      </a:r>
                      <a:r>
                        <a:rPr lang="en-GB" sz="1200" b="0" i="0" kern="1200" dirty="0" smtClean="0">
                          <a:solidFill>
                            <a:schemeClr val="dk1"/>
                          </a:solidFill>
                          <a:effectLst/>
                          <a:latin typeface="+mn-lt"/>
                          <a:ea typeface="+mn-ea"/>
                          <a:cs typeface="+mn-cs"/>
                        </a:rPr>
                        <a:t>born in Germany in 1898 and died aged 58 in 1956. He was a poet, playwright and theatre director. His most famous plays include Life of Galileo, Mother Courage and Her Children and The Caucasian Chalk Circle. Brecht's political and satirical writing made him an early enemy of the Nazi</a:t>
                      </a:r>
                      <a:r>
                        <a:rPr lang="en-GB" sz="1200" b="0" i="0" kern="1200" baseline="0" dirty="0" smtClean="0">
                          <a:solidFill>
                            <a:schemeClr val="dk1"/>
                          </a:solidFill>
                          <a:effectLst/>
                          <a:latin typeface="+mn-lt"/>
                          <a:ea typeface="+mn-ea"/>
                          <a:cs typeface="+mn-cs"/>
                        </a:rPr>
                        <a:t> Party. </a:t>
                      </a:r>
                      <a:r>
                        <a:rPr lang="en-GB" sz="1200" b="0" i="0" kern="1200" dirty="0" smtClean="0">
                          <a:solidFill>
                            <a:schemeClr val="dk1"/>
                          </a:solidFill>
                          <a:effectLst/>
                          <a:latin typeface="+mn-lt"/>
                          <a:ea typeface="+mn-ea"/>
                          <a:cs typeface="+mn-cs"/>
                        </a:rPr>
                        <a:t>Fearing persecution, Brecht left Nazi Germany in February 1933, just after Hitler took power.</a:t>
                      </a:r>
                      <a:endParaRPr lang="en-GB" sz="1200" b="0" dirty="0" smtClean="0">
                        <a:solidFill>
                          <a:schemeClr val="tx1"/>
                        </a:solidFill>
                      </a:endParaRPr>
                    </a:p>
                    <a:p>
                      <a:endParaRPr lang="en-GB" sz="1200" b="1" u="sng" dirty="0" smtClean="0">
                        <a:solidFill>
                          <a:schemeClr val="tx1"/>
                        </a:solidFill>
                      </a:endParaRPr>
                    </a:p>
                    <a:p>
                      <a:r>
                        <a:rPr lang="en-GB" sz="1200" b="1" u="sng" dirty="0" smtClean="0">
                          <a:solidFill>
                            <a:schemeClr val="tx1"/>
                          </a:solidFill>
                        </a:rPr>
                        <a:t>Epic</a:t>
                      </a:r>
                      <a:r>
                        <a:rPr lang="en-GB" sz="1200" b="1" u="sng" baseline="0" dirty="0" smtClean="0">
                          <a:solidFill>
                            <a:schemeClr val="tx1"/>
                          </a:solidFill>
                        </a:rPr>
                        <a:t> Theatre: </a:t>
                      </a:r>
                      <a:r>
                        <a:rPr lang="en-GB" sz="1200" b="0" i="0" kern="1200" dirty="0" smtClean="0">
                          <a:solidFill>
                            <a:schemeClr val="dk1"/>
                          </a:solidFill>
                          <a:effectLst/>
                          <a:latin typeface="+mn-lt"/>
                          <a:ea typeface="+mn-ea"/>
                          <a:cs typeface="+mn-cs"/>
                        </a:rPr>
                        <a:t>Epic theatre is a form of didactic drama presenting a series of loosely connected scenes that avoid illusion and often interrupt the story line to address the audience directly with analysis, argument, or documentation. Epic</a:t>
                      </a:r>
                      <a:r>
                        <a:rPr lang="en-GB" sz="1200" b="0" i="0" kern="1200" baseline="0" dirty="0" smtClean="0">
                          <a:solidFill>
                            <a:schemeClr val="dk1"/>
                          </a:solidFill>
                          <a:effectLst/>
                          <a:latin typeface="+mn-lt"/>
                          <a:ea typeface="+mn-ea"/>
                          <a:cs typeface="+mn-cs"/>
                        </a:rPr>
                        <a:t> theatre is often highly political. </a:t>
                      </a:r>
                      <a:endParaRPr lang="en-GB" sz="1200" b="0" u="sng" baseline="0" dirty="0" smtClean="0">
                        <a:solidFill>
                          <a:schemeClr val="tx1"/>
                        </a:solidFill>
                      </a:endParaRPr>
                    </a:p>
                    <a:p>
                      <a:endParaRPr lang="en-GB" sz="1200" b="1" u="sng" baseline="0" dirty="0" smtClean="0">
                        <a:solidFill>
                          <a:schemeClr val="tx1"/>
                        </a:solidFill>
                      </a:endParaRPr>
                    </a:p>
                    <a:p>
                      <a:r>
                        <a:rPr lang="en-GB" sz="1200" b="1" u="sng" baseline="0" dirty="0" smtClean="0">
                          <a:solidFill>
                            <a:schemeClr val="tx1"/>
                          </a:solidFill>
                        </a:rPr>
                        <a:t>Epic Theatre Techniques:</a:t>
                      </a:r>
                    </a:p>
                    <a:p>
                      <a:r>
                        <a:rPr lang="en-GB" sz="1200" b="1" u="none" kern="1200" dirty="0" smtClean="0">
                          <a:solidFill>
                            <a:schemeClr val="dk1"/>
                          </a:solidFill>
                          <a:effectLst/>
                          <a:latin typeface="+mn-lt"/>
                          <a:ea typeface="+mn-ea"/>
                          <a:cs typeface="+mn-cs"/>
                        </a:rPr>
                        <a:t>Placard </a:t>
                      </a:r>
                      <a:r>
                        <a:rPr lang="en-GB" sz="1200" b="0" u="none" kern="1200" dirty="0" smtClean="0">
                          <a:solidFill>
                            <a:schemeClr val="dk1"/>
                          </a:solidFill>
                          <a:effectLst/>
                          <a:latin typeface="+mn-lt"/>
                          <a:ea typeface="+mn-ea"/>
                          <a:cs typeface="+mn-cs"/>
                        </a:rPr>
                        <a:t>- </a:t>
                      </a:r>
                      <a:r>
                        <a:rPr lang="en-GB" sz="1200" b="0" i="0" kern="1200" dirty="0" smtClean="0">
                          <a:solidFill>
                            <a:schemeClr val="dk1"/>
                          </a:solidFill>
                          <a:effectLst/>
                          <a:latin typeface="+mn-lt"/>
                          <a:ea typeface="+mn-ea"/>
                          <a:cs typeface="+mn-cs"/>
                        </a:rPr>
                        <a:t>a sign or additional piece of written information presented onstage.</a:t>
                      </a:r>
                      <a:r>
                        <a:rPr lang="en-GB" sz="1200" b="0" i="0" kern="1200" baseline="0" dirty="0" smtClean="0">
                          <a:solidFill>
                            <a:schemeClr val="dk1"/>
                          </a:solidFill>
                          <a:effectLst/>
                          <a:latin typeface="+mn-lt"/>
                          <a:ea typeface="+mn-ea"/>
                          <a:cs typeface="+mn-cs"/>
                        </a:rPr>
                        <a:t> T</a:t>
                      </a:r>
                      <a:r>
                        <a:rPr lang="en-GB" sz="1200" b="0" i="0" kern="1200" dirty="0" smtClean="0">
                          <a:solidFill>
                            <a:schemeClr val="dk1"/>
                          </a:solidFill>
                          <a:effectLst/>
                          <a:latin typeface="+mn-lt"/>
                          <a:ea typeface="+mn-ea"/>
                          <a:cs typeface="+mn-cs"/>
                        </a:rPr>
                        <a:t>he information doesn't just comment upon the action but deepens our understanding of it.</a:t>
                      </a:r>
                      <a:endParaRPr lang="en-GB" sz="1200" b="0" u="none" kern="1200" dirty="0" smtClean="0">
                        <a:solidFill>
                          <a:schemeClr val="dk1"/>
                        </a:solidFill>
                        <a:effectLst/>
                        <a:latin typeface="+mn-lt"/>
                        <a:ea typeface="+mn-ea"/>
                        <a:cs typeface="+mn-cs"/>
                      </a:endParaRPr>
                    </a:p>
                    <a:p>
                      <a:r>
                        <a:rPr lang="en-GB" sz="1200" b="1" u="none" kern="1200" dirty="0" smtClean="0">
                          <a:solidFill>
                            <a:schemeClr val="dk1"/>
                          </a:solidFill>
                          <a:effectLst/>
                          <a:latin typeface="+mn-lt"/>
                          <a:ea typeface="+mn-ea"/>
                          <a:cs typeface="+mn-cs"/>
                        </a:rPr>
                        <a:t>Multi-rolling</a:t>
                      </a:r>
                      <a:r>
                        <a:rPr lang="en-GB" sz="1200" b="0" u="none" kern="1200" dirty="0" smtClean="0">
                          <a:solidFill>
                            <a:schemeClr val="dk1"/>
                          </a:solidFill>
                          <a:effectLst/>
                          <a:latin typeface="+mn-lt"/>
                          <a:ea typeface="+mn-ea"/>
                          <a:cs typeface="+mn-cs"/>
                        </a:rPr>
                        <a:t> - </a:t>
                      </a:r>
                      <a:r>
                        <a:rPr lang="en-GB" sz="1200" b="0" i="0" kern="1200" dirty="0" smtClean="0">
                          <a:solidFill>
                            <a:schemeClr val="dk1"/>
                          </a:solidFill>
                          <a:effectLst/>
                          <a:latin typeface="+mn-lt"/>
                          <a:ea typeface="+mn-ea"/>
                          <a:cs typeface="+mn-cs"/>
                        </a:rPr>
                        <a:t>when an actor </a:t>
                      </a:r>
                      <a:r>
                        <a:rPr lang="en-GB" sz="1200" b="1" i="0" kern="1200" dirty="0" smtClean="0">
                          <a:solidFill>
                            <a:schemeClr val="dk1"/>
                          </a:solidFill>
                          <a:effectLst/>
                          <a:latin typeface="+mn-lt"/>
                          <a:ea typeface="+mn-ea"/>
                          <a:cs typeface="+mn-cs"/>
                        </a:rPr>
                        <a:t>plays</a:t>
                      </a:r>
                      <a:r>
                        <a:rPr lang="en-GB" sz="1200" b="0" i="0" kern="1200" dirty="0" smtClean="0">
                          <a:solidFill>
                            <a:schemeClr val="dk1"/>
                          </a:solidFill>
                          <a:effectLst/>
                          <a:latin typeface="+mn-lt"/>
                          <a:ea typeface="+mn-ea"/>
                          <a:cs typeface="+mn-cs"/>
                        </a:rPr>
                        <a:t> more than one character onstage. The differences in character are marked by changing voice, movement, gesture and body language.</a:t>
                      </a:r>
                      <a:endParaRPr lang="en-GB" sz="1200" b="0" u="none" kern="1200" dirty="0" smtClean="0">
                        <a:solidFill>
                          <a:schemeClr val="dk1"/>
                        </a:solidFill>
                        <a:effectLst/>
                        <a:latin typeface="+mn-lt"/>
                        <a:ea typeface="+mn-ea"/>
                        <a:cs typeface="+mn-cs"/>
                      </a:endParaRPr>
                    </a:p>
                    <a:p>
                      <a:r>
                        <a:rPr lang="en-GB" sz="1200" b="1" u="none" kern="1200" dirty="0" smtClean="0">
                          <a:solidFill>
                            <a:schemeClr val="dk1"/>
                          </a:solidFill>
                          <a:effectLst/>
                          <a:latin typeface="+mn-lt"/>
                          <a:ea typeface="+mn-ea"/>
                          <a:cs typeface="+mn-cs"/>
                        </a:rPr>
                        <a:t>Gestus </a:t>
                      </a:r>
                      <a:r>
                        <a:rPr lang="en-GB" sz="1200" b="0" u="none" kern="1200" dirty="0" smtClean="0">
                          <a:solidFill>
                            <a:schemeClr val="dk1"/>
                          </a:solidFill>
                          <a:effectLst/>
                          <a:latin typeface="+mn-lt"/>
                          <a:ea typeface="+mn-ea"/>
                          <a:cs typeface="+mn-cs"/>
                        </a:rPr>
                        <a:t> - </a:t>
                      </a:r>
                      <a:r>
                        <a:rPr lang="en-GB" sz="1200" b="0" i="0" kern="1200" dirty="0" smtClean="0">
                          <a:solidFill>
                            <a:schemeClr val="dk1"/>
                          </a:solidFill>
                          <a:effectLst/>
                          <a:latin typeface="+mn-lt"/>
                          <a:ea typeface="+mn-ea"/>
                          <a:cs typeface="+mn-cs"/>
                        </a:rPr>
                        <a:t>a clear character gesture or movement used by the actor that captures a moment or attitude rather than delving into emotion.</a:t>
                      </a:r>
                      <a:endParaRPr lang="en-GB" sz="1200" b="0" u="none" kern="1200" dirty="0" smtClean="0">
                        <a:solidFill>
                          <a:schemeClr val="dk1"/>
                        </a:solidFill>
                        <a:effectLst/>
                        <a:latin typeface="+mn-lt"/>
                        <a:ea typeface="+mn-ea"/>
                        <a:cs typeface="+mn-cs"/>
                      </a:endParaRPr>
                    </a:p>
                    <a:p>
                      <a:r>
                        <a:rPr lang="en-GB" sz="1200" b="1" u="none" kern="1200" dirty="0" smtClean="0">
                          <a:solidFill>
                            <a:schemeClr val="dk1"/>
                          </a:solidFill>
                          <a:effectLst/>
                          <a:latin typeface="+mn-lt"/>
                          <a:ea typeface="+mn-ea"/>
                          <a:cs typeface="+mn-cs"/>
                        </a:rPr>
                        <a:t>Alienation</a:t>
                      </a:r>
                      <a:r>
                        <a:rPr lang="en-GB" sz="1200" b="0" u="none" kern="1200" dirty="0" smtClean="0">
                          <a:solidFill>
                            <a:schemeClr val="dk1"/>
                          </a:solidFill>
                          <a:effectLst/>
                          <a:latin typeface="+mn-lt"/>
                          <a:ea typeface="+mn-ea"/>
                          <a:cs typeface="+mn-cs"/>
                        </a:rPr>
                        <a:t> - </a:t>
                      </a:r>
                      <a:r>
                        <a:rPr lang="en-GB" sz="1200" b="0" i="0" kern="1200" dirty="0" smtClean="0">
                          <a:solidFill>
                            <a:schemeClr val="dk1"/>
                          </a:solidFill>
                          <a:effectLst/>
                          <a:latin typeface="+mn-lt"/>
                          <a:ea typeface="+mn-ea"/>
                          <a:cs typeface="+mn-cs"/>
                        </a:rPr>
                        <a:t>the use of techniques designed to distance the audience from emotional involvement in the play </a:t>
                      </a:r>
                      <a:endParaRPr lang="en-GB" sz="12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bl>
          </a:graphicData>
        </a:graphic>
      </p:graphicFrame>
    </p:spTree>
    <p:extLst>
      <p:ext uri="{BB962C8B-B14F-4D97-AF65-F5344CB8AC3E}">
        <p14:creationId xmlns:p14="http://schemas.microsoft.com/office/powerpoint/2010/main" val="126144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1"/>
          <a:ext cx="12192001" cy="6864625"/>
        </p:xfrm>
        <a:graphic>
          <a:graphicData uri="http://schemas.openxmlformats.org/drawingml/2006/table">
            <a:tbl>
              <a:tblPr firstRow="1" bandRow="1">
                <a:tableStyleId>{5C22544A-7EE6-4342-B048-85BDC9FD1C3A}</a:tableStyleId>
              </a:tblPr>
              <a:tblGrid>
                <a:gridCol w="3304674">
                  <a:extLst>
                    <a:ext uri="{9D8B030D-6E8A-4147-A177-3AD203B41FA5}">
                      <a16:colId xmlns:a16="http://schemas.microsoft.com/office/drawing/2014/main" val="1435947075"/>
                    </a:ext>
                  </a:extLst>
                </a:gridCol>
                <a:gridCol w="3357384">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298174">
                <a:tc gridSpan="2">
                  <a:txBody>
                    <a:bodyPr/>
                    <a:lstStyle/>
                    <a:p>
                      <a:pPr algn="ctr"/>
                      <a:r>
                        <a:rPr lang="en-GB" sz="1400" b="0" dirty="0" smtClean="0">
                          <a:solidFill>
                            <a:schemeClr val="tx1"/>
                          </a:solidFill>
                        </a:rPr>
                        <a:t>Y9 Drama – HT5</a:t>
                      </a:r>
                      <a:r>
                        <a:rPr lang="en-GB" sz="1400" b="0" baseline="0" dirty="0" smtClean="0">
                          <a:solidFill>
                            <a:schemeClr val="tx1"/>
                          </a:solidFill>
                        </a:rPr>
                        <a:t> &amp; 6</a:t>
                      </a:r>
                      <a:r>
                        <a:rPr lang="en-GB" sz="1400" b="0" dirty="0" smtClean="0">
                          <a:solidFill>
                            <a:schemeClr val="tx1"/>
                          </a:solidFill>
                        </a:rPr>
                        <a:t> – Knowledge Organiser</a:t>
                      </a:r>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lang="en-GB" sz="1200" b="1" u="sng" kern="1200" dirty="0" smtClean="0">
                          <a:solidFill>
                            <a:schemeClr val="tx1"/>
                          </a:solidFill>
                          <a:effectLst/>
                          <a:latin typeface="+mn-lt"/>
                          <a:ea typeface="+mn-ea"/>
                          <a:cs typeface="+mn-cs"/>
                        </a:rPr>
                        <a:t>Macbeth Plot:</a:t>
                      </a:r>
                      <a:r>
                        <a:rPr lang="en-GB" sz="1200" b="1" u="sng" kern="1200" baseline="0" dirty="0" smtClean="0">
                          <a:solidFill>
                            <a:schemeClr val="tx1"/>
                          </a:solidFill>
                          <a:effectLst/>
                          <a:latin typeface="+mn-lt"/>
                          <a:ea typeface="+mn-ea"/>
                          <a:cs typeface="+mn-cs"/>
                        </a:rPr>
                        <a:t> </a:t>
                      </a:r>
                    </a:p>
                    <a:p>
                      <a:endParaRPr lang="en-GB" sz="1200" b="0" u="sng"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solidFill>
                            <a:schemeClr val="tx1"/>
                          </a:solidFill>
                        </a:rPr>
                        <a:t>Frightened, Macbeth goes to visit the witches in their cavern. There, they show him a sequence of demons and spirits who present him with further prophecies: he must beware of Macduff, a Scottish nobleman who opposed Macbeth’s accession to the throne; Macbeth is incapable of being harmed by any man born of woman; and he will be safe until </a:t>
                      </a:r>
                      <a:r>
                        <a:rPr lang="en-GB" sz="1200" b="0" dirty="0" err="1" smtClean="0">
                          <a:solidFill>
                            <a:schemeClr val="tx1"/>
                          </a:solidFill>
                        </a:rPr>
                        <a:t>Birnam</a:t>
                      </a:r>
                      <a:r>
                        <a:rPr lang="en-GB" sz="1200" b="0" dirty="0" smtClean="0">
                          <a:solidFill>
                            <a:schemeClr val="tx1"/>
                          </a:solidFill>
                        </a:rPr>
                        <a:t> Wood comes to </a:t>
                      </a:r>
                      <a:r>
                        <a:rPr lang="en-GB" sz="1200" b="0" dirty="0" err="1" smtClean="0">
                          <a:solidFill>
                            <a:schemeClr val="tx1"/>
                          </a:solidFill>
                        </a:rPr>
                        <a:t>Dunsinane</a:t>
                      </a:r>
                      <a:r>
                        <a:rPr lang="en-GB" sz="1200" b="0" dirty="0" smtClean="0">
                          <a:solidFill>
                            <a:schemeClr val="tx1"/>
                          </a:solidFill>
                        </a:rPr>
                        <a:t> Castle.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solidFill>
                            <a:schemeClr val="tx1"/>
                          </a:solidFill>
                        </a:rPr>
                        <a:t>Macbeth is relieved and feels secure, because he knows that all men are born of women and that forests cannot move. When he learns that Macduff has fled to England to join Malcolm, Macbeth orders that Macduff’s castle be seized and, most cruelly, that Lady Macduff and her children be murdered.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solidFill>
                            <a:schemeClr val="tx1"/>
                          </a:solidFill>
                        </a:rPr>
                        <a:t>When news of his family’s execution reaches Macduff in England, he is stricken with grief and vows revenge. Prince Malcolm, Duncan’s son, has succeeded in raising an army in England, and Macduff joins him as he rides to Scotland to challenge Macbeth’s forces. The invasion has the support of the Scottish nobles, who are appalled and frightened by Macbeth’s tyrannical and murderous behaviour. Lady Macbeth, meanwhile, becomes plagued with fits of sleepwalking in which she bemoans what she believes to be bloodstains on her hands.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solidFill>
                            <a:schemeClr val="tx1"/>
                          </a:solidFill>
                        </a:rPr>
                        <a:t>Before Macbeth’s opponents arrive, Macbeth receives news that she has killed herself, causing him to sink into a deep and pessimistic despair. Nevertheless, he awaits the English and fortifies </a:t>
                      </a:r>
                      <a:r>
                        <a:rPr lang="en-GB" sz="1200" b="0" dirty="0" err="1" smtClean="0">
                          <a:solidFill>
                            <a:schemeClr val="tx1"/>
                          </a:solidFill>
                        </a:rPr>
                        <a:t>Dunsinane</a:t>
                      </a:r>
                      <a:r>
                        <a:rPr lang="en-GB" sz="1200" b="0" dirty="0" smtClean="0">
                          <a:solidFill>
                            <a:schemeClr val="tx1"/>
                          </a:solidFill>
                        </a:rPr>
                        <a:t>, to which he seems to have withdrawn in order to defend himself, certain that the witches’ prophecies guarantee his invincibility. He is struck numb with fear, however, when he learns that the English army is advancing on </a:t>
                      </a:r>
                      <a:r>
                        <a:rPr lang="en-GB" sz="1200" b="0" dirty="0" err="1" smtClean="0">
                          <a:solidFill>
                            <a:schemeClr val="tx1"/>
                          </a:solidFill>
                        </a:rPr>
                        <a:t>Dunsinane</a:t>
                      </a:r>
                      <a:r>
                        <a:rPr lang="en-GB" sz="1200" b="0" dirty="0" smtClean="0">
                          <a:solidFill>
                            <a:schemeClr val="tx1"/>
                          </a:solidFill>
                        </a:rPr>
                        <a:t> shielded with boughs cut from </a:t>
                      </a:r>
                      <a:r>
                        <a:rPr lang="en-GB" sz="1200" b="0" dirty="0" err="1" smtClean="0">
                          <a:solidFill>
                            <a:schemeClr val="tx1"/>
                          </a:solidFill>
                        </a:rPr>
                        <a:t>Birnam</a:t>
                      </a:r>
                      <a:r>
                        <a:rPr lang="en-GB" sz="1200" b="0" dirty="0" smtClean="0">
                          <a:solidFill>
                            <a:schemeClr val="tx1"/>
                          </a:solidFill>
                        </a:rPr>
                        <a:t> Wood. </a:t>
                      </a:r>
                      <a:r>
                        <a:rPr lang="en-GB" sz="1200" b="0" dirty="0" err="1" smtClean="0">
                          <a:solidFill>
                            <a:schemeClr val="tx1"/>
                          </a:solidFill>
                        </a:rPr>
                        <a:t>Birnam</a:t>
                      </a:r>
                      <a:r>
                        <a:rPr lang="en-GB" sz="1200" b="0" dirty="0" smtClean="0">
                          <a:solidFill>
                            <a:schemeClr val="tx1"/>
                          </a:solidFill>
                        </a:rPr>
                        <a:t> Wood is indeed coming to </a:t>
                      </a:r>
                      <a:r>
                        <a:rPr lang="en-GB" sz="1200" b="0" dirty="0" err="1" smtClean="0">
                          <a:solidFill>
                            <a:schemeClr val="tx1"/>
                          </a:solidFill>
                        </a:rPr>
                        <a:t>Dunsinane</a:t>
                      </a:r>
                      <a:r>
                        <a:rPr lang="en-GB" sz="1200" b="0" dirty="0" smtClean="0">
                          <a:solidFill>
                            <a:schemeClr val="tx1"/>
                          </a:solidFill>
                        </a:rPr>
                        <a:t>, fulfilling half of the witches’ prophecy.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solidFill>
                            <a:schemeClr val="tx1"/>
                          </a:solidFill>
                        </a:rPr>
                        <a:t>In the battle, Macbeth hews violently, but the English forces gradually overwhelm his army and castle. On the battlefield, Macbeth encounters the vengeful Macduff, who declares that he was not “of woman born” but was instead “untimely ripped” from his mother’s womb (what we now call birth by </a:t>
                      </a:r>
                      <a:r>
                        <a:rPr lang="en-GB" sz="1200" b="0" dirty="0" err="1" smtClean="0">
                          <a:solidFill>
                            <a:schemeClr val="tx1"/>
                          </a:solidFill>
                        </a:rPr>
                        <a:t>cesarean</a:t>
                      </a:r>
                      <a:r>
                        <a:rPr lang="en-GB" sz="1200" b="0" dirty="0" smtClean="0">
                          <a:solidFill>
                            <a:schemeClr val="tx1"/>
                          </a:solidFill>
                        </a:rPr>
                        <a:t> section). Though he realizes that he is doomed, Macbeth continues to fight until Macduff kills and beheads him. Malcolm, now the King of Scotland, declares his benevolent intentions for the country and invites all to see him crowned at Scone.</a:t>
                      </a:r>
                    </a:p>
                    <a:p>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6559825">
                <a:tc>
                  <a:txBody>
                    <a:bodyPr/>
                    <a:lstStyle/>
                    <a:p>
                      <a:pPr>
                        <a:lnSpc>
                          <a:spcPct val="100000"/>
                        </a:lnSpc>
                      </a:pPr>
                      <a:endParaRPr lang="en-GB" sz="1200" b="1" u="sng" kern="1200" dirty="0" smtClean="0">
                        <a:solidFill>
                          <a:schemeClr val="dk1"/>
                        </a:solidFill>
                        <a:effectLst/>
                        <a:latin typeface="+mn-lt"/>
                        <a:ea typeface="+mn-ea"/>
                        <a:cs typeface="Calibri" panose="020F0502020204030204" pitchFamily="34" charset="0"/>
                      </a:endParaRPr>
                    </a:p>
                    <a:p>
                      <a:pPr>
                        <a:lnSpc>
                          <a:spcPct val="100000"/>
                        </a:lnSpc>
                      </a:pPr>
                      <a:r>
                        <a:rPr lang="en-GB" sz="1200" b="1" u="sng" kern="1200" dirty="0" smtClean="0">
                          <a:solidFill>
                            <a:schemeClr val="dk1"/>
                          </a:solidFill>
                          <a:effectLst/>
                          <a:latin typeface="+mn-lt"/>
                          <a:ea typeface="+mn-ea"/>
                          <a:cs typeface="Calibri" panose="020F0502020204030204" pitchFamily="34" charset="0"/>
                        </a:rPr>
                        <a:t>Vocabulary: </a:t>
                      </a:r>
                    </a:p>
                    <a:p>
                      <a:pPr>
                        <a:lnSpc>
                          <a:spcPct val="100000"/>
                        </a:lnSpc>
                      </a:pPr>
                      <a:r>
                        <a:rPr lang="en-GB" sz="1200" b="1" kern="1200" dirty="0" smtClean="0">
                          <a:solidFill>
                            <a:schemeClr val="dk1"/>
                          </a:solidFill>
                          <a:effectLst/>
                          <a:latin typeface="+mn-lt"/>
                          <a:ea typeface="+mn-ea"/>
                          <a:cs typeface="+mn-cs"/>
                        </a:rPr>
                        <a:t>Neutral position: </a:t>
                      </a:r>
                      <a:r>
                        <a:rPr lang="en-GB" sz="1200" kern="1200" dirty="0" smtClean="0">
                          <a:solidFill>
                            <a:schemeClr val="dk1"/>
                          </a:solidFill>
                          <a:effectLst/>
                          <a:latin typeface="+mn-lt"/>
                          <a:ea typeface="+mn-ea"/>
                          <a:cs typeface="+mn-cs"/>
                        </a:rPr>
                        <a:t>Stood up, feet shoulder width apart, arms relaxed by sides, no facial expression.</a:t>
                      </a:r>
                    </a:p>
                    <a:p>
                      <a:pPr>
                        <a:lnSpc>
                          <a:spcPct val="100000"/>
                        </a:lnSpc>
                      </a:pPr>
                      <a:r>
                        <a:rPr lang="en-GB" sz="1200" b="1" kern="1200" dirty="0" smtClean="0">
                          <a:solidFill>
                            <a:schemeClr val="dk1"/>
                          </a:solidFill>
                          <a:effectLst/>
                          <a:latin typeface="+mn-lt"/>
                          <a:ea typeface="+mn-ea"/>
                          <a:cs typeface="+mn-cs"/>
                        </a:rPr>
                        <a:t>Still Image: </a:t>
                      </a:r>
                      <a:r>
                        <a:rPr lang="en-GB" sz="1200" kern="1200" dirty="0" smtClean="0">
                          <a:solidFill>
                            <a:schemeClr val="dk1"/>
                          </a:solidFill>
                          <a:effectLst/>
                          <a:latin typeface="+mn-lt"/>
                          <a:ea typeface="+mn-ea"/>
                          <a:cs typeface="+mn-cs"/>
                        </a:rPr>
                        <a:t>A frozen depiction of</a:t>
                      </a:r>
                      <a:r>
                        <a:rPr lang="en-GB" sz="1200" kern="1200" baseline="0" dirty="0" smtClean="0">
                          <a:solidFill>
                            <a:schemeClr val="dk1"/>
                          </a:solidFill>
                          <a:effectLst/>
                          <a:latin typeface="+mn-lt"/>
                          <a:ea typeface="+mn-ea"/>
                          <a:cs typeface="+mn-cs"/>
                        </a:rPr>
                        <a:t> a scene.</a:t>
                      </a:r>
                      <a:endParaRPr lang="en-GB" sz="1200" kern="1200" dirty="0" smtClean="0">
                        <a:solidFill>
                          <a:schemeClr val="dk1"/>
                        </a:solidFill>
                        <a:effectLst/>
                        <a:latin typeface="+mn-lt"/>
                        <a:ea typeface="+mn-ea"/>
                        <a:cs typeface="+mn-cs"/>
                      </a:endParaRPr>
                    </a:p>
                    <a:p>
                      <a:pPr>
                        <a:lnSpc>
                          <a:spcPct val="100000"/>
                        </a:lnSpc>
                      </a:pPr>
                      <a:r>
                        <a:rPr lang="en-GB" sz="1200" kern="1200" dirty="0" smtClean="0">
                          <a:solidFill>
                            <a:schemeClr val="dk1"/>
                          </a:solidFill>
                          <a:effectLst/>
                          <a:latin typeface="+mn-lt"/>
                          <a:ea typeface="+mn-ea"/>
                          <a:cs typeface="+mn-cs"/>
                        </a:rPr>
                        <a:t>Mime: An</a:t>
                      </a:r>
                      <a:r>
                        <a:rPr lang="en-GB" sz="1200" kern="1200" baseline="0" dirty="0" smtClean="0">
                          <a:solidFill>
                            <a:schemeClr val="dk1"/>
                          </a:solidFill>
                          <a:effectLst/>
                          <a:latin typeface="+mn-lt"/>
                          <a:ea typeface="+mn-ea"/>
                          <a:cs typeface="+mn-cs"/>
                        </a:rPr>
                        <a:t> acting technique that requires no sound or props.</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Physical Theatre: </a:t>
                      </a:r>
                      <a:r>
                        <a:rPr lang="en-GB" sz="1200" kern="1200" dirty="0" smtClean="0">
                          <a:solidFill>
                            <a:schemeClr val="dk1"/>
                          </a:solidFill>
                          <a:effectLst/>
                          <a:latin typeface="+mn-lt"/>
                          <a:ea typeface="+mn-ea"/>
                          <a:cs typeface="+mn-cs"/>
                        </a:rPr>
                        <a:t>The use of an actor’s body to create props, set and/or</a:t>
                      </a:r>
                      <a:r>
                        <a:rPr lang="en-GB" sz="1200" kern="1200" baseline="0" dirty="0" smtClean="0">
                          <a:solidFill>
                            <a:schemeClr val="dk1"/>
                          </a:solidFill>
                          <a:effectLst/>
                          <a:latin typeface="+mn-lt"/>
                          <a:ea typeface="+mn-ea"/>
                          <a:cs typeface="+mn-cs"/>
                        </a:rPr>
                        <a:t> objects.</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Improvisation</a:t>
                      </a:r>
                      <a:r>
                        <a:rPr lang="en-GB" sz="1200" kern="1200" dirty="0" smtClean="0">
                          <a:solidFill>
                            <a:schemeClr val="dk1"/>
                          </a:solidFill>
                          <a:effectLst/>
                          <a:latin typeface="+mn-lt"/>
                          <a:ea typeface="+mn-ea"/>
                          <a:cs typeface="+mn-cs"/>
                        </a:rPr>
                        <a:t> (spontaneous and polished): Acting that requires</a:t>
                      </a:r>
                      <a:r>
                        <a:rPr lang="en-GB" sz="1200" kern="1200" baseline="0" dirty="0" smtClean="0">
                          <a:solidFill>
                            <a:schemeClr val="dk1"/>
                          </a:solidFill>
                          <a:effectLst/>
                          <a:latin typeface="+mn-lt"/>
                          <a:ea typeface="+mn-ea"/>
                          <a:cs typeface="+mn-cs"/>
                        </a:rPr>
                        <a:t> no script and no or minimal planning time.</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Body Language: </a:t>
                      </a:r>
                      <a:r>
                        <a:rPr lang="en-GB" sz="1200" kern="1200" dirty="0" smtClean="0">
                          <a:solidFill>
                            <a:schemeClr val="dk1"/>
                          </a:solidFill>
                          <a:effectLst/>
                          <a:latin typeface="+mn-lt"/>
                          <a:ea typeface="+mn-ea"/>
                          <a:cs typeface="+mn-cs"/>
                        </a:rPr>
                        <a:t>The emotions that are implied by your body’s position.</a:t>
                      </a:r>
                    </a:p>
                    <a:p>
                      <a:pPr>
                        <a:lnSpc>
                          <a:spcPct val="100000"/>
                        </a:lnSpc>
                      </a:pPr>
                      <a:r>
                        <a:rPr lang="en-GB" sz="1200" b="1" kern="1200" dirty="0" smtClean="0">
                          <a:solidFill>
                            <a:schemeClr val="dk1"/>
                          </a:solidFill>
                          <a:effectLst/>
                          <a:latin typeface="+mn-lt"/>
                          <a:ea typeface="+mn-ea"/>
                          <a:cs typeface="+mn-cs"/>
                        </a:rPr>
                        <a:t>Gesture: </a:t>
                      </a:r>
                      <a:r>
                        <a:rPr lang="en-GB" sz="1200" kern="1200" dirty="0" smtClean="0">
                          <a:solidFill>
                            <a:schemeClr val="dk1"/>
                          </a:solidFill>
                          <a:effectLst/>
                          <a:latin typeface="+mn-lt"/>
                          <a:ea typeface="+mn-ea"/>
                          <a:cs typeface="+mn-cs"/>
                        </a:rPr>
                        <a:t>Actions that communicate</a:t>
                      </a:r>
                      <a:r>
                        <a:rPr lang="en-GB" sz="1200" kern="1200" baseline="0" dirty="0" smtClean="0">
                          <a:solidFill>
                            <a:schemeClr val="dk1"/>
                          </a:solidFill>
                          <a:effectLst/>
                          <a:latin typeface="+mn-lt"/>
                          <a:ea typeface="+mn-ea"/>
                          <a:cs typeface="+mn-cs"/>
                        </a:rPr>
                        <a:t> feelings or instructions. E.g. nodding, waving.</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Facial Expression: </a:t>
                      </a:r>
                      <a:r>
                        <a:rPr lang="en-GB" sz="1200" kern="1200" dirty="0" smtClean="0">
                          <a:solidFill>
                            <a:schemeClr val="dk1"/>
                          </a:solidFill>
                          <a:effectLst/>
                          <a:latin typeface="+mn-lt"/>
                          <a:ea typeface="+mn-ea"/>
                          <a:cs typeface="+mn-cs"/>
                        </a:rPr>
                        <a:t>The emotions that are implied by the</a:t>
                      </a:r>
                      <a:r>
                        <a:rPr lang="en-GB" sz="1200" kern="1200" baseline="0" dirty="0" smtClean="0">
                          <a:solidFill>
                            <a:schemeClr val="dk1"/>
                          </a:solidFill>
                          <a:effectLst/>
                          <a:latin typeface="+mn-lt"/>
                          <a:ea typeface="+mn-ea"/>
                          <a:cs typeface="+mn-cs"/>
                        </a:rPr>
                        <a:t> movements of your facial features.</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Motive: </a:t>
                      </a:r>
                      <a:r>
                        <a:rPr lang="en-GB" sz="1200" kern="1200" dirty="0" smtClean="0">
                          <a:solidFill>
                            <a:schemeClr val="dk1"/>
                          </a:solidFill>
                          <a:effectLst/>
                          <a:latin typeface="+mn-lt"/>
                          <a:ea typeface="+mn-ea"/>
                          <a:cs typeface="+mn-cs"/>
                        </a:rPr>
                        <a:t>The</a:t>
                      </a:r>
                      <a:r>
                        <a:rPr lang="en-GB" sz="1200" kern="1200" baseline="0" dirty="0" smtClean="0">
                          <a:solidFill>
                            <a:schemeClr val="dk1"/>
                          </a:solidFill>
                          <a:effectLst/>
                          <a:latin typeface="+mn-lt"/>
                          <a:ea typeface="+mn-ea"/>
                          <a:cs typeface="+mn-cs"/>
                        </a:rPr>
                        <a:t> reason behind a characters actions and behaviours.</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Shakespeare: </a:t>
                      </a:r>
                      <a:r>
                        <a:rPr lang="en-GB" sz="1200" kern="1200" dirty="0" smtClean="0">
                          <a:solidFill>
                            <a:schemeClr val="dk1"/>
                          </a:solidFill>
                          <a:effectLst/>
                          <a:latin typeface="+mn-lt"/>
                          <a:ea typeface="+mn-ea"/>
                          <a:cs typeface="+mn-cs"/>
                        </a:rPr>
                        <a:t>An Elizabethan/</a:t>
                      </a:r>
                      <a:r>
                        <a:rPr lang="en-GB" sz="1200" kern="1200" baseline="0" dirty="0" smtClean="0">
                          <a:solidFill>
                            <a:schemeClr val="dk1"/>
                          </a:solidFill>
                          <a:effectLst/>
                          <a:latin typeface="+mn-lt"/>
                          <a:ea typeface="+mn-ea"/>
                          <a:cs typeface="+mn-cs"/>
                        </a:rPr>
                        <a:t> Jacobean playwright.</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Elizabethan: </a:t>
                      </a:r>
                      <a:r>
                        <a:rPr lang="en-GB" sz="1200" kern="1200" dirty="0" smtClean="0">
                          <a:solidFill>
                            <a:schemeClr val="dk1"/>
                          </a:solidFill>
                          <a:effectLst/>
                          <a:latin typeface="+mn-lt"/>
                          <a:ea typeface="+mn-ea"/>
                          <a:cs typeface="+mn-cs"/>
                        </a:rPr>
                        <a:t>The period of time in</a:t>
                      </a:r>
                      <a:r>
                        <a:rPr lang="en-GB" sz="1200" kern="1200" baseline="0" dirty="0" smtClean="0">
                          <a:solidFill>
                            <a:schemeClr val="dk1"/>
                          </a:solidFill>
                          <a:effectLst/>
                          <a:latin typeface="+mn-lt"/>
                          <a:ea typeface="+mn-ea"/>
                          <a:cs typeface="+mn-cs"/>
                        </a:rPr>
                        <a:t> which </a:t>
                      </a:r>
                      <a:r>
                        <a:rPr lang="en-GB" sz="1200" kern="1200" baseline="0" dirty="0" err="1" smtClean="0">
                          <a:solidFill>
                            <a:schemeClr val="dk1"/>
                          </a:solidFill>
                          <a:effectLst/>
                          <a:latin typeface="+mn-lt"/>
                          <a:ea typeface="+mn-ea"/>
                          <a:cs typeface="+mn-cs"/>
                        </a:rPr>
                        <a:t>Englad</a:t>
                      </a:r>
                      <a:r>
                        <a:rPr lang="en-GB" sz="1200" kern="1200" baseline="0" dirty="0" smtClean="0">
                          <a:solidFill>
                            <a:schemeClr val="dk1"/>
                          </a:solidFill>
                          <a:effectLst/>
                          <a:latin typeface="+mn-lt"/>
                          <a:ea typeface="+mn-ea"/>
                          <a:cs typeface="+mn-cs"/>
                        </a:rPr>
                        <a:t> was ruled by Queen Elizabeth 1 (</a:t>
                      </a:r>
                      <a:r>
                        <a:rPr lang="en-GB" sz="1200" b="0" i="0" kern="1200" dirty="0" smtClean="0">
                          <a:solidFill>
                            <a:schemeClr val="dk1"/>
                          </a:solidFill>
                          <a:effectLst/>
                          <a:latin typeface="+mn-lt"/>
                          <a:ea typeface="+mn-ea"/>
                          <a:cs typeface="+mn-cs"/>
                        </a:rPr>
                        <a:t>1558–1603)</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Jacobean: </a:t>
                      </a:r>
                      <a:r>
                        <a:rPr lang="en-GB" sz="1200" kern="1200" dirty="0" smtClean="0">
                          <a:solidFill>
                            <a:schemeClr val="dk1"/>
                          </a:solidFill>
                          <a:effectLst/>
                          <a:latin typeface="+mn-lt"/>
                          <a:ea typeface="+mn-ea"/>
                          <a:cs typeface="+mn-cs"/>
                        </a:rPr>
                        <a:t>The period of time in</a:t>
                      </a:r>
                      <a:r>
                        <a:rPr lang="en-GB" sz="1200" kern="1200" baseline="0" dirty="0" smtClean="0">
                          <a:solidFill>
                            <a:schemeClr val="dk1"/>
                          </a:solidFill>
                          <a:effectLst/>
                          <a:latin typeface="+mn-lt"/>
                          <a:ea typeface="+mn-ea"/>
                          <a:cs typeface="+mn-cs"/>
                        </a:rPr>
                        <a:t> which </a:t>
                      </a:r>
                      <a:r>
                        <a:rPr lang="en-GB" sz="1200" kern="1200" baseline="0" dirty="0" err="1" smtClean="0">
                          <a:solidFill>
                            <a:schemeClr val="dk1"/>
                          </a:solidFill>
                          <a:effectLst/>
                          <a:latin typeface="+mn-lt"/>
                          <a:ea typeface="+mn-ea"/>
                          <a:cs typeface="+mn-cs"/>
                        </a:rPr>
                        <a:t>Englad</a:t>
                      </a:r>
                      <a:r>
                        <a:rPr lang="en-GB" sz="1200" kern="1200" baseline="0" dirty="0" smtClean="0">
                          <a:solidFill>
                            <a:schemeClr val="dk1"/>
                          </a:solidFill>
                          <a:effectLst/>
                          <a:latin typeface="+mn-lt"/>
                          <a:ea typeface="+mn-ea"/>
                          <a:cs typeface="+mn-cs"/>
                        </a:rPr>
                        <a:t> was ruled by King James 1 (</a:t>
                      </a:r>
                      <a:r>
                        <a:rPr lang="en-GB" sz="1200" b="0" i="0" kern="1200" dirty="0" smtClean="0">
                          <a:solidFill>
                            <a:schemeClr val="dk1"/>
                          </a:solidFill>
                          <a:effectLst/>
                          <a:latin typeface="+mn-lt"/>
                          <a:ea typeface="+mn-ea"/>
                          <a:cs typeface="+mn-cs"/>
                        </a:rPr>
                        <a:t>1603–1625)</a:t>
                      </a:r>
                      <a:endParaRPr lang="en-GB" sz="1200" kern="1200" dirty="0" smtClean="0">
                        <a:solidFill>
                          <a:schemeClr val="dk1"/>
                        </a:solidFill>
                        <a:effectLst/>
                        <a:latin typeface="+mn-lt"/>
                        <a:ea typeface="+mn-ea"/>
                        <a:cs typeface="+mn-cs"/>
                      </a:endParaRPr>
                    </a:p>
                    <a:p>
                      <a:pPr>
                        <a:lnSpc>
                          <a:spcPct val="100000"/>
                        </a:lnSpc>
                      </a:pPr>
                      <a:r>
                        <a:rPr lang="en-GB" sz="1200" b="1" kern="1200" dirty="0" smtClean="0">
                          <a:solidFill>
                            <a:schemeClr val="dk1"/>
                          </a:solidFill>
                          <a:effectLst/>
                          <a:latin typeface="+mn-lt"/>
                          <a:ea typeface="+mn-ea"/>
                          <a:cs typeface="+mn-cs"/>
                        </a:rPr>
                        <a:t>Monologue:</a:t>
                      </a:r>
                      <a:r>
                        <a:rPr lang="en-GB" sz="1200" kern="1200" dirty="0" smtClean="0">
                          <a:solidFill>
                            <a:schemeClr val="dk1"/>
                          </a:solidFill>
                          <a:effectLst/>
                          <a:latin typeface="+mn-lt"/>
                          <a:ea typeface="+mn-ea"/>
                          <a:cs typeface="+mn-cs"/>
                        </a:rPr>
                        <a:t> A speech given by a character</a:t>
                      </a:r>
                      <a:r>
                        <a:rPr lang="en-GB" sz="1200" kern="1200" baseline="0" dirty="0" smtClean="0">
                          <a:solidFill>
                            <a:schemeClr val="dk1"/>
                          </a:solidFill>
                          <a:effectLst/>
                          <a:latin typeface="+mn-lt"/>
                          <a:ea typeface="+mn-ea"/>
                          <a:cs typeface="+mn-cs"/>
                        </a:rPr>
                        <a:t> that reveals their inner thoughts – the character is giving this speech directly to the audience.</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Soliloquy:</a:t>
                      </a:r>
                      <a:r>
                        <a:rPr lang="en-GB" sz="1200" b="1" kern="1200" baseline="0" dirty="0" smtClean="0">
                          <a:solidFill>
                            <a:schemeClr val="dk1"/>
                          </a:solidFill>
                          <a:effectLst/>
                          <a:latin typeface="+mn-lt"/>
                          <a:ea typeface="+mn-ea"/>
                          <a:cs typeface="+mn-cs"/>
                        </a:rPr>
                        <a:t> </a:t>
                      </a:r>
                      <a:r>
                        <a:rPr lang="en-GB" sz="1200" kern="1200" dirty="0" smtClean="0">
                          <a:solidFill>
                            <a:schemeClr val="dk1"/>
                          </a:solidFill>
                          <a:effectLst/>
                          <a:latin typeface="+mn-lt"/>
                          <a:ea typeface="+mn-ea"/>
                          <a:cs typeface="+mn-cs"/>
                        </a:rPr>
                        <a:t>A speech given by a character</a:t>
                      </a:r>
                      <a:r>
                        <a:rPr lang="en-GB" sz="1200" kern="1200" baseline="0" dirty="0" smtClean="0">
                          <a:solidFill>
                            <a:schemeClr val="dk1"/>
                          </a:solidFill>
                          <a:effectLst/>
                          <a:latin typeface="+mn-lt"/>
                          <a:ea typeface="+mn-ea"/>
                          <a:cs typeface="+mn-cs"/>
                        </a:rPr>
                        <a:t> that reveals their inner thoughts – the character is only speaking to themselves and is unaware of the audience. (Translates from Latin to  ‘Solo-Talk’)</a:t>
                      </a:r>
                      <a:endParaRPr lang="en-GB" sz="1200" kern="1200" dirty="0" smtClean="0">
                        <a:solidFill>
                          <a:schemeClr val="dk1"/>
                        </a:solidFill>
                        <a:effectLst/>
                        <a:latin typeface="+mn-lt"/>
                        <a:ea typeface="+mn-ea"/>
                        <a:cs typeface="+mn-cs"/>
                      </a:endParaRPr>
                    </a:p>
                    <a:p>
                      <a:pPr>
                        <a:lnSpc>
                          <a:spcPct val="100000"/>
                        </a:lnSpc>
                      </a:pPr>
                      <a:endParaRPr lang="en-US" sz="1200" b="1" u="sng" dirty="0" smtClean="0">
                        <a:effectLst/>
                        <a:latin typeface="+mn-lt"/>
                        <a:ea typeface="Calibri" panose="020F0502020204030204" pitchFamily="34" charset="0"/>
                        <a:cs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1" u="sng" dirty="0" smtClean="0">
                        <a:solidFill>
                          <a:schemeClr val="tx1"/>
                        </a:solidFill>
                        <a:effectLst/>
                      </a:endParaRPr>
                    </a:p>
                    <a:p>
                      <a:r>
                        <a:rPr lang="en-GB" sz="1200" b="1" u="sng" dirty="0" smtClean="0">
                          <a:solidFill>
                            <a:schemeClr val="tx1"/>
                          </a:solidFill>
                          <a:effectLst/>
                        </a:rPr>
                        <a:t>Shakespeare:</a:t>
                      </a:r>
                    </a:p>
                    <a:p>
                      <a:endParaRPr lang="en-GB" sz="1200" b="1" u="sng" dirty="0" smtClean="0">
                        <a:solidFill>
                          <a:schemeClr val="tx1"/>
                        </a:solidFill>
                        <a:effectLst/>
                      </a:endParaRPr>
                    </a:p>
                    <a:p>
                      <a:pPr marL="285750" indent="-285750" fontAlgn="base">
                        <a:buFont typeface="Arial" panose="020B0604020202020204" pitchFamily="34" charset="0"/>
                        <a:buChar char="•"/>
                      </a:pPr>
                      <a:r>
                        <a:rPr lang="en-GB" sz="1200" b="0" i="0" kern="1200" dirty="0" smtClean="0">
                          <a:solidFill>
                            <a:schemeClr val="dk1"/>
                          </a:solidFill>
                          <a:effectLst/>
                          <a:latin typeface="+mn-lt"/>
                          <a:ea typeface="+mn-ea"/>
                          <a:cs typeface="+mn-cs"/>
                        </a:rPr>
                        <a:t>Born: Generally accepted as 23 April 1564, as he was baptised 26 April 1564.</a:t>
                      </a:r>
                    </a:p>
                    <a:p>
                      <a:pPr marL="285750" indent="-285750" fontAlgn="base">
                        <a:buFont typeface="Arial" panose="020B0604020202020204" pitchFamily="34" charset="0"/>
                        <a:buChar char="•"/>
                      </a:pPr>
                      <a:r>
                        <a:rPr lang="en-GB" sz="1200" b="0" i="0" kern="1200" dirty="0" smtClean="0">
                          <a:solidFill>
                            <a:schemeClr val="dk1"/>
                          </a:solidFill>
                          <a:effectLst/>
                          <a:latin typeface="+mn-lt"/>
                          <a:ea typeface="+mn-ea"/>
                          <a:cs typeface="+mn-cs"/>
                        </a:rPr>
                        <a:t>Hometown: Stratford-upon-Avon, Warwickshire, England.</a:t>
                      </a:r>
                    </a:p>
                    <a:p>
                      <a:pPr marL="285750" indent="-285750" fontAlgn="base">
                        <a:buFont typeface="Arial" panose="020B0604020202020204" pitchFamily="34" charset="0"/>
                        <a:buChar char="•"/>
                      </a:pPr>
                      <a:r>
                        <a:rPr lang="en-GB" sz="1200" b="0" i="0" kern="1200" dirty="0" smtClean="0">
                          <a:solidFill>
                            <a:schemeClr val="dk1"/>
                          </a:solidFill>
                          <a:effectLst/>
                          <a:latin typeface="+mn-lt"/>
                          <a:ea typeface="+mn-ea"/>
                          <a:cs typeface="+mn-cs"/>
                        </a:rPr>
                        <a:t>Wife: </a:t>
                      </a:r>
                      <a:r>
                        <a:rPr lang="en-GB" sz="1200" b="0" i="0" u="none" strike="noStrike" kern="1200" dirty="0" smtClean="0">
                          <a:solidFill>
                            <a:schemeClr val="dk1"/>
                          </a:solidFill>
                          <a:effectLst/>
                          <a:latin typeface="+mn-lt"/>
                          <a:ea typeface="+mn-ea"/>
                          <a:cs typeface="+mn-cs"/>
                        </a:rPr>
                        <a:t>Anne Hathaway</a:t>
                      </a:r>
                      <a:r>
                        <a:rPr lang="en-GB" sz="1200" b="0" i="0" kern="1200" dirty="0" smtClean="0">
                          <a:solidFill>
                            <a:schemeClr val="dk1"/>
                          </a:solidFill>
                          <a:effectLst/>
                          <a:latin typeface="+mn-lt"/>
                          <a:ea typeface="+mn-ea"/>
                          <a:cs typeface="+mn-cs"/>
                        </a:rPr>
                        <a:t>.</a:t>
                      </a:r>
                    </a:p>
                    <a:p>
                      <a:pPr marL="285750" indent="-285750" fontAlgn="base">
                        <a:buFont typeface="Arial" panose="020B0604020202020204" pitchFamily="34" charset="0"/>
                        <a:buChar char="•"/>
                      </a:pPr>
                      <a:r>
                        <a:rPr lang="en-GB" sz="1200" b="0" i="0" kern="1200" dirty="0" smtClean="0">
                          <a:solidFill>
                            <a:schemeClr val="dk1"/>
                          </a:solidFill>
                          <a:effectLst/>
                          <a:latin typeface="+mn-lt"/>
                          <a:ea typeface="+mn-ea"/>
                          <a:cs typeface="+mn-cs"/>
                        </a:rPr>
                        <a:t>Children: Susanna, </a:t>
                      </a:r>
                      <a:r>
                        <a:rPr lang="en-GB" sz="1200" b="0" i="0" u="none" strike="noStrike" kern="1200" dirty="0" smtClean="0">
                          <a:solidFill>
                            <a:schemeClr val="dk1"/>
                          </a:solidFill>
                          <a:effectLst/>
                          <a:latin typeface="+mn-lt"/>
                          <a:ea typeface="+mn-ea"/>
                          <a:cs typeface="+mn-cs"/>
                        </a:rPr>
                        <a:t>Hamnet</a:t>
                      </a:r>
                      <a:r>
                        <a:rPr lang="en-GB" sz="1200" b="0" i="0" kern="1200" dirty="0" smtClean="0">
                          <a:solidFill>
                            <a:schemeClr val="dk1"/>
                          </a:solidFill>
                          <a:effectLst/>
                          <a:latin typeface="+mn-lt"/>
                          <a:ea typeface="+mn-ea"/>
                          <a:cs typeface="+mn-cs"/>
                        </a:rPr>
                        <a:t> &amp; </a:t>
                      </a:r>
                      <a:r>
                        <a:rPr lang="en-GB" sz="1200" b="0" i="0" u="none" strike="noStrike" kern="1200" dirty="0" smtClean="0">
                          <a:solidFill>
                            <a:schemeClr val="dk1"/>
                          </a:solidFill>
                          <a:effectLst/>
                          <a:latin typeface="+mn-lt"/>
                          <a:ea typeface="+mn-ea"/>
                          <a:cs typeface="+mn-cs"/>
                        </a:rPr>
                        <a:t>Judith</a:t>
                      </a:r>
                      <a:endParaRPr lang="en-GB" sz="1200" b="0" i="0" kern="1200" dirty="0" smtClean="0">
                        <a:solidFill>
                          <a:schemeClr val="dk1"/>
                        </a:solidFill>
                        <a:effectLst/>
                        <a:latin typeface="+mn-lt"/>
                        <a:ea typeface="+mn-ea"/>
                        <a:cs typeface="+mn-cs"/>
                      </a:endParaRPr>
                    </a:p>
                    <a:p>
                      <a:pPr marL="285750" indent="-285750" fontAlgn="base">
                        <a:buFont typeface="Arial" panose="020B0604020202020204" pitchFamily="34" charset="0"/>
                        <a:buChar char="•"/>
                      </a:pPr>
                      <a:r>
                        <a:rPr lang="en-GB" sz="1200" b="0" i="0" kern="1200" dirty="0" smtClean="0">
                          <a:solidFill>
                            <a:schemeClr val="dk1"/>
                          </a:solidFill>
                          <a:effectLst/>
                          <a:latin typeface="+mn-lt"/>
                          <a:ea typeface="+mn-ea"/>
                          <a:cs typeface="+mn-cs"/>
                        </a:rPr>
                        <a:t>Works: 37 plays (</a:t>
                      </a:r>
                      <a:r>
                        <a:rPr lang="en-GB" sz="1200" b="0" i="0" u="none" strike="noStrike" kern="1200" dirty="0" smtClean="0">
                          <a:solidFill>
                            <a:schemeClr val="dk1"/>
                          </a:solidFill>
                          <a:effectLst/>
                          <a:latin typeface="+mn-lt"/>
                          <a:ea typeface="+mn-ea"/>
                          <a:cs typeface="+mn-cs"/>
                        </a:rPr>
                        <a:t>at least</a:t>
                      </a:r>
                      <a:r>
                        <a:rPr lang="en-GB" sz="1200" b="0" i="0" kern="1200" dirty="0" smtClean="0">
                          <a:solidFill>
                            <a:schemeClr val="dk1"/>
                          </a:solidFill>
                          <a:effectLst/>
                          <a:latin typeface="+mn-lt"/>
                          <a:ea typeface="+mn-ea"/>
                          <a:cs typeface="+mn-cs"/>
                        </a:rPr>
                        <a:t>), 154 sonnets, </a:t>
                      </a:r>
                      <a:r>
                        <a:rPr lang="en-GB" sz="1200" b="0" i="0" u="none" strike="noStrike" kern="1200" dirty="0" smtClean="0">
                          <a:solidFill>
                            <a:schemeClr val="dk1"/>
                          </a:solidFill>
                          <a:effectLst/>
                          <a:latin typeface="+mn-lt"/>
                          <a:ea typeface="+mn-ea"/>
                          <a:cs typeface="+mn-cs"/>
                        </a:rPr>
                        <a:t>many poems</a:t>
                      </a:r>
                      <a:r>
                        <a:rPr lang="en-GB" sz="1200" b="0" i="0" kern="1200" dirty="0" smtClean="0">
                          <a:solidFill>
                            <a:schemeClr val="dk1"/>
                          </a:solidFill>
                          <a:effectLst/>
                          <a:latin typeface="+mn-lt"/>
                          <a:ea typeface="+mn-ea"/>
                          <a:cs typeface="+mn-cs"/>
                        </a:rPr>
                        <a:t>.</a:t>
                      </a:r>
                    </a:p>
                    <a:p>
                      <a:pPr marL="285750" indent="-285750" fontAlgn="base">
                        <a:buFont typeface="Arial" panose="020B0604020202020204" pitchFamily="34" charset="0"/>
                        <a:buChar char="•"/>
                      </a:pPr>
                      <a:r>
                        <a:rPr lang="en-GB" sz="1200" b="0" i="0" kern="1200" dirty="0" smtClean="0">
                          <a:solidFill>
                            <a:schemeClr val="dk1"/>
                          </a:solidFill>
                          <a:effectLst/>
                          <a:latin typeface="+mn-lt"/>
                          <a:ea typeface="+mn-ea"/>
                          <a:cs typeface="+mn-cs"/>
                        </a:rPr>
                        <a:t>Died: </a:t>
                      </a:r>
                      <a:r>
                        <a:rPr lang="en-GB" sz="1200" b="0" i="0" u="none" strike="noStrike" kern="1200" dirty="0" smtClean="0">
                          <a:solidFill>
                            <a:schemeClr val="dk1"/>
                          </a:solidFill>
                          <a:effectLst/>
                          <a:latin typeface="+mn-lt"/>
                          <a:ea typeface="+mn-ea"/>
                          <a:cs typeface="+mn-cs"/>
                        </a:rPr>
                        <a:t>Shakespeare died on 23 April 1616</a:t>
                      </a:r>
                      <a:r>
                        <a:rPr lang="en-GB" sz="1200" b="0" i="0" kern="1200" dirty="0" smtClean="0">
                          <a:solidFill>
                            <a:schemeClr val="dk1"/>
                          </a:solidFill>
                          <a:effectLst/>
                          <a:latin typeface="+mn-lt"/>
                          <a:ea typeface="+mn-ea"/>
                          <a:cs typeface="+mn-cs"/>
                        </a:rPr>
                        <a:t> and was buried at </a:t>
                      </a:r>
                      <a:r>
                        <a:rPr lang="en-GB" sz="1200" b="0" i="0" u="none" strike="noStrike" kern="1200" dirty="0" smtClean="0">
                          <a:solidFill>
                            <a:schemeClr val="dk1"/>
                          </a:solidFill>
                          <a:effectLst/>
                          <a:latin typeface="+mn-lt"/>
                          <a:ea typeface="+mn-ea"/>
                          <a:cs typeface="+mn-cs"/>
                        </a:rPr>
                        <a:t>Holy Trinity Church in Stratford-upon-Avon</a:t>
                      </a:r>
                      <a:r>
                        <a:rPr lang="en-GB" sz="1200" b="0" i="0" kern="1200" dirty="0" smtClean="0">
                          <a:solidFill>
                            <a:schemeClr val="dk1"/>
                          </a:solidFill>
                          <a:effectLst/>
                          <a:latin typeface="+mn-lt"/>
                          <a:ea typeface="+mn-ea"/>
                          <a:cs typeface="+mn-cs"/>
                        </a:rPr>
                        <a:t>.</a:t>
                      </a:r>
                    </a:p>
                    <a:p>
                      <a:endParaRPr lang="en-GB" sz="1200" b="1" u="sng" dirty="0" smtClean="0">
                        <a:solidFill>
                          <a:schemeClr val="tx1"/>
                        </a:solidFill>
                        <a:effectLst/>
                      </a:endParaRPr>
                    </a:p>
                    <a:p>
                      <a:endParaRPr lang="en-GB" sz="1200" b="1" u="sng" dirty="0" smtClean="0">
                        <a:solidFill>
                          <a:schemeClr val="tx1"/>
                        </a:solidFill>
                        <a:effectLst/>
                      </a:endParaRPr>
                    </a:p>
                    <a:p>
                      <a:r>
                        <a:rPr lang="en-GB" sz="1200" b="1" u="sng" dirty="0" smtClean="0">
                          <a:solidFill>
                            <a:schemeClr val="tx1"/>
                          </a:solidFill>
                          <a:effectLst/>
                        </a:rPr>
                        <a:t>Historical</a:t>
                      </a:r>
                      <a:r>
                        <a:rPr lang="en-GB" sz="1200" b="1" u="sng" baseline="0" dirty="0" smtClean="0">
                          <a:solidFill>
                            <a:schemeClr val="tx1"/>
                          </a:solidFill>
                          <a:effectLst/>
                        </a:rPr>
                        <a:t> Context: </a:t>
                      </a:r>
                    </a:p>
                    <a:p>
                      <a:endParaRPr lang="en-GB" sz="1200" b="1" u="sng" baseline="0" dirty="0" smtClean="0">
                        <a:solidFill>
                          <a:schemeClr val="tx1"/>
                        </a:solidFill>
                        <a:effectLst/>
                      </a:endParaRPr>
                    </a:p>
                    <a:p>
                      <a:pPr marL="171450" indent="-171450">
                        <a:buFont typeface="Arial" panose="020B0604020202020204" pitchFamily="34" charset="0"/>
                        <a:buChar char="•"/>
                      </a:pPr>
                      <a:r>
                        <a:rPr lang="en-GB" sz="1200" b="0" i="0" kern="1200" dirty="0" smtClean="0">
                          <a:solidFill>
                            <a:schemeClr val="dk1"/>
                          </a:solidFill>
                          <a:effectLst/>
                          <a:latin typeface="+mn-lt"/>
                          <a:ea typeface="+mn-ea"/>
                          <a:cs typeface="+mn-cs"/>
                        </a:rPr>
                        <a:t>Likely written in 1606, </a:t>
                      </a:r>
                      <a:r>
                        <a:rPr lang="en-GB" sz="1200" b="0" i="1" kern="1200" dirty="0" smtClean="0">
                          <a:solidFill>
                            <a:schemeClr val="dk1"/>
                          </a:solidFill>
                          <a:effectLst/>
                          <a:latin typeface="+mn-lt"/>
                          <a:ea typeface="+mn-ea"/>
                          <a:cs typeface="+mn-cs"/>
                        </a:rPr>
                        <a:t>Macbeth </a:t>
                      </a:r>
                      <a:r>
                        <a:rPr lang="en-GB" sz="1200" b="0" i="0" kern="1200" dirty="0" smtClean="0">
                          <a:solidFill>
                            <a:schemeClr val="dk1"/>
                          </a:solidFill>
                          <a:effectLst/>
                          <a:latin typeface="+mn-lt"/>
                          <a:ea typeface="+mn-ea"/>
                          <a:cs typeface="+mn-cs"/>
                        </a:rPr>
                        <a:t>is considered one of Shakespeare’s most topical plays for a number of reasons.  </a:t>
                      </a:r>
                    </a:p>
                    <a:p>
                      <a:pPr marL="171450" indent="-171450">
                        <a:buFont typeface="Arial" panose="020B0604020202020204" pitchFamily="34" charset="0"/>
                        <a:buChar char="•"/>
                      </a:pPr>
                      <a:r>
                        <a:rPr lang="en-GB" sz="1200" b="0" i="0" kern="1200" dirty="0" smtClean="0">
                          <a:solidFill>
                            <a:schemeClr val="dk1"/>
                          </a:solidFill>
                          <a:effectLst/>
                          <a:latin typeface="+mn-lt"/>
                          <a:ea typeface="+mn-ea"/>
                          <a:cs typeface="+mn-cs"/>
                        </a:rPr>
                        <a:t>As a dramatization of an episode of Scottish history, the play is clearly associated with the reigning monarch, James I.</a:t>
                      </a:r>
                      <a:r>
                        <a:rPr lang="en-GB" sz="1200" b="0" i="0" kern="1200" baseline="0" dirty="0" smtClean="0">
                          <a:solidFill>
                            <a:schemeClr val="dk1"/>
                          </a:solidFill>
                          <a:effectLst/>
                          <a:latin typeface="+mn-lt"/>
                          <a:ea typeface="+mn-ea"/>
                          <a:cs typeface="+mn-cs"/>
                        </a:rPr>
                        <a:t> </a:t>
                      </a:r>
                    </a:p>
                    <a:p>
                      <a:pPr marL="171450" indent="-171450">
                        <a:buFont typeface="Arial" panose="020B0604020202020204" pitchFamily="34" charset="0"/>
                        <a:buChar char="•"/>
                      </a:pPr>
                      <a:r>
                        <a:rPr lang="en-GB" sz="1200" b="0" i="0" kern="1200" dirty="0" smtClean="0">
                          <a:solidFill>
                            <a:schemeClr val="dk1"/>
                          </a:solidFill>
                          <a:effectLst/>
                          <a:latin typeface="+mn-lt"/>
                          <a:ea typeface="+mn-ea"/>
                          <a:cs typeface="+mn-cs"/>
                        </a:rPr>
                        <a:t>Specifically, the presence of Banquo in the play, a Scottish nobleman from whom James claimed descent serves to reinforce James’s claim</a:t>
                      </a:r>
                      <a:r>
                        <a:rPr lang="en-GB" sz="1200" b="0" i="0" kern="1200" baseline="0" dirty="0" smtClean="0">
                          <a:solidFill>
                            <a:schemeClr val="dk1"/>
                          </a:solidFill>
                          <a:effectLst/>
                          <a:latin typeface="+mn-lt"/>
                          <a:ea typeface="+mn-ea"/>
                          <a:cs typeface="+mn-cs"/>
                        </a:rPr>
                        <a:t> to the throne</a:t>
                      </a:r>
                      <a:r>
                        <a:rPr lang="en-GB" sz="1200" b="0" i="0" kern="1200" dirty="0" smtClean="0">
                          <a:solidFill>
                            <a:schemeClr val="dk1"/>
                          </a:solidFill>
                          <a:effectLst/>
                          <a:latin typeface="+mn-lt"/>
                          <a:ea typeface="+mn-ea"/>
                          <a:cs typeface="+mn-cs"/>
                        </a:rPr>
                        <a:t>.  </a:t>
                      </a:r>
                    </a:p>
                    <a:p>
                      <a:pPr marL="171450" indent="-171450">
                        <a:buFont typeface="Arial" panose="020B0604020202020204" pitchFamily="34" charset="0"/>
                        <a:buChar char="•"/>
                      </a:pPr>
                      <a:r>
                        <a:rPr lang="en-GB" sz="1200" b="0" i="0" kern="1200" dirty="0" smtClean="0">
                          <a:solidFill>
                            <a:schemeClr val="dk1"/>
                          </a:solidFill>
                          <a:effectLst/>
                          <a:latin typeface="+mn-lt"/>
                          <a:ea typeface="+mn-ea"/>
                          <a:cs typeface="+mn-cs"/>
                        </a:rPr>
                        <a:t>The main themes in the play:</a:t>
                      </a:r>
                      <a:r>
                        <a:rPr lang="en-GB" sz="1200" b="0" i="0" kern="1200" baseline="0" dirty="0" smtClean="0">
                          <a:solidFill>
                            <a:schemeClr val="dk1"/>
                          </a:solidFill>
                          <a:effectLst/>
                          <a:latin typeface="+mn-lt"/>
                          <a:ea typeface="+mn-ea"/>
                          <a:cs typeface="+mn-cs"/>
                        </a:rPr>
                        <a:t> </a:t>
                      </a:r>
                      <a:r>
                        <a:rPr lang="en-GB" sz="1200" b="0" i="0" kern="1200" dirty="0" smtClean="0">
                          <a:solidFill>
                            <a:schemeClr val="dk1"/>
                          </a:solidFill>
                          <a:effectLst/>
                          <a:latin typeface="+mn-lt"/>
                          <a:ea typeface="+mn-ea"/>
                          <a:cs typeface="+mn-cs"/>
                        </a:rPr>
                        <a:t>treason, the psychological and social impact of </a:t>
                      </a:r>
                      <a:r>
                        <a:rPr lang="en-GB" sz="1200" b="1" i="0" kern="1200" dirty="0" smtClean="0">
                          <a:solidFill>
                            <a:schemeClr val="dk1"/>
                          </a:solidFill>
                          <a:effectLst/>
                          <a:latin typeface="+mn-lt"/>
                          <a:ea typeface="+mn-ea"/>
                          <a:cs typeface="+mn-cs"/>
                        </a:rPr>
                        <a:t>regicide</a:t>
                      </a:r>
                      <a:r>
                        <a:rPr lang="en-GB" sz="1200" b="0" i="0" kern="1200" dirty="0" smtClean="0">
                          <a:solidFill>
                            <a:schemeClr val="dk1"/>
                          </a:solidFill>
                          <a:effectLst/>
                          <a:latin typeface="+mn-lt"/>
                          <a:ea typeface="+mn-ea"/>
                          <a:cs typeface="+mn-cs"/>
                        </a:rPr>
                        <a:t> (murder of a King/Queen), the precariousness of power and the demonic potential of the supernatural—are all subjects that interested King James I.</a:t>
                      </a:r>
                      <a:endParaRPr lang="en-GB" sz="12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bl>
          </a:graphicData>
        </a:graphic>
      </p:graphicFrame>
    </p:spTree>
    <p:extLst>
      <p:ext uri="{BB962C8B-B14F-4D97-AF65-F5344CB8AC3E}">
        <p14:creationId xmlns:p14="http://schemas.microsoft.com/office/powerpoint/2010/main" val="2593363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1588</TotalTime>
  <Words>2232</Words>
  <Application>Microsoft Office PowerPoint</Application>
  <PresentationFormat>Widescreen</PresentationFormat>
  <Paragraphs>111</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Symbol</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Lydia Kilgannon</dc:creator>
  <cp:lastModifiedBy>zphilippou</cp:lastModifiedBy>
  <cp:revision>17</cp:revision>
  <dcterms:created xsi:type="dcterms:W3CDTF">2022-01-02T16:49:05Z</dcterms:created>
  <dcterms:modified xsi:type="dcterms:W3CDTF">2024-01-28T19:58:02Z</dcterms:modified>
</cp:coreProperties>
</file>