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TiL6hCPv/X5+JsOXIhj+lr6IZ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D9E25-4905-A624-C751-D74AA140A554}" v="2" dt="2024-11-14T07:35:57.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 name="Google Shape;2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576efea5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b576efea50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576efea5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b576efea50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576efea5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2b576efea50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576efea5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2b576efea50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576efea5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b576efea5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576efea50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b576efea50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b576efea50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2b576efea50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576efea5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b576efea50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576efea5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b576efea50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576efea5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2b576efea50_0_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b576efea5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b576efea50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576efea50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2b576efea50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576efea5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b576efea50_0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576efea5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b576efea50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576efea5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2b576efea50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576efea50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2b576efea50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b576efea5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2b576efea50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576efea5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b576efea50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576efea50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2b576efea50_0_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576efea50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2b576efea50_0_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b576efea5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2b576efea50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b576efea50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b576efea50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b576efea50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g2b576efea50_0_2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b576efea50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2b576efea50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b576efea50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2b576efea50_0_3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576efea50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2b576efea50_0_3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b576efea5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2b576efea50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
        <p:cNvGrpSpPr/>
        <p:nvPr/>
      </p:nvGrpSpPr>
      <p:grpSpPr>
        <a:xfrm>
          <a:off x="0" y="0"/>
          <a:ext cx="0" cy="0"/>
          <a:chOff x="0" y="0"/>
          <a:chExt cx="0" cy="0"/>
        </a:xfrm>
      </p:grpSpPr>
      <p:pic>
        <p:nvPicPr>
          <p:cNvPr id="12" name="Google Shape;12;p13" descr="HAR 071coverHartford.pdf"/>
          <p:cNvPicPr preferRelativeResize="0"/>
          <p:nvPr/>
        </p:nvPicPr>
        <p:blipFill rotWithShape="1">
          <a:blip r:embed="rId2">
            <a:alphaModFix/>
          </a:blip>
          <a:srcRect/>
          <a:stretch/>
        </p:blipFill>
        <p:spPr>
          <a:xfrm>
            <a:off x="0" y="-106989"/>
            <a:ext cx="9144000" cy="69649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
        <p:cNvGrpSpPr/>
        <p:nvPr/>
      </p:nvGrpSpPr>
      <p:grpSpPr>
        <a:xfrm>
          <a:off x="0" y="0"/>
          <a:ext cx="0" cy="0"/>
          <a:chOff x="0" y="0"/>
          <a:chExt cx="0" cy="0"/>
        </a:xfrm>
      </p:grpSpPr>
      <p:pic>
        <p:nvPicPr>
          <p:cNvPr id="14" name="Google Shape;14;p14" descr="HAR 071 inside Hartford.pdf"/>
          <p:cNvPicPr preferRelativeResize="0"/>
          <p:nvPr/>
        </p:nvPicPr>
        <p:blipFill rotWithShape="1">
          <a:blip r:embed="rId2">
            <a:alphaModFix/>
          </a:blip>
          <a:srcRect/>
          <a:stretch/>
        </p:blipFill>
        <p:spPr>
          <a:xfrm>
            <a:off x="0" y="0"/>
            <a:ext cx="9144000" cy="6599491"/>
          </a:xfrm>
          <a:prstGeom prst="rect">
            <a:avLst/>
          </a:prstGeom>
          <a:noFill/>
          <a:ln>
            <a:noFill/>
          </a:ln>
        </p:spPr>
      </p:pic>
      <p:sp>
        <p:nvSpPr>
          <p:cNvPr id="15" name="Google Shape;15;p14"/>
          <p:cNvSpPr txBox="1">
            <a:spLocks noGrp="1"/>
          </p:cNvSpPr>
          <p:nvPr>
            <p:ph type="title"/>
          </p:nvPr>
        </p:nvSpPr>
        <p:spPr>
          <a:xfrm>
            <a:off x="1210954" y="274638"/>
            <a:ext cx="7475845" cy="4047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
        <p:cNvGrpSpPr/>
        <p:nvPr/>
      </p:nvGrpSpPr>
      <p:grpSpPr>
        <a:xfrm>
          <a:off x="0" y="0"/>
          <a:ext cx="0" cy="0"/>
          <a:chOff x="0" y="0"/>
          <a:chExt cx="0" cy="0"/>
        </a:xfrm>
      </p:grpSpPr>
      <p:pic>
        <p:nvPicPr>
          <p:cNvPr id="23" name="Google Shape;23;g2b576efea50_0_107" descr="HAR 071coverHartford.pdf"/>
          <p:cNvPicPr preferRelativeResize="0"/>
          <p:nvPr/>
        </p:nvPicPr>
        <p:blipFill rotWithShape="1">
          <a:blip r:embed="rId2">
            <a:alphaModFix/>
          </a:blip>
          <a:srcRect/>
          <a:stretch/>
        </p:blipFill>
        <p:spPr>
          <a:xfrm>
            <a:off x="0" y="-106989"/>
            <a:ext cx="9144002" cy="696498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4"/>
        <p:cNvGrpSpPr/>
        <p:nvPr/>
      </p:nvGrpSpPr>
      <p:grpSpPr>
        <a:xfrm>
          <a:off x="0" y="0"/>
          <a:ext cx="0" cy="0"/>
          <a:chOff x="0" y="0"/>
          <a:chExt cx="0" cy="0"/>
        </a:xfrm>
      </p:grpSpPr>
      <p:pic>
        <p:nvPicPr>
          <p:cNvPr id="25" name="Google Shape;25;g2b576efea50_0_109" descr="HAR 071 inside Hartford.pdf"/>
          <p:cNvPicPr preferRelativeResize="0"/>
          <p:nvPr/>
        </p:nvPicPr>
        <p:blipFill rotWithShape="1">
          <a:blip r:embed="rId2">
            <a:alphaModFix/>
          </a:blip>
          <a:srcRect/>
          <a:stretch/>
        </p:blipFill>
        <p:spPr>
          <a:xfrm>
            <a:off x="0" y="0"/>
            <a:ext cx="9144002" cy="6599492"/>
          </a:xfrm>
          <a:prstGeom prst="rect">
            <a:avLst/>
          </a:prstGeom>
          <a:noFill/>
          <a:ln>
            <a:noFill/>
          </a:ln>
        </p:spPr>
      </p:pic>
      <p:sp>
        <p:nvSpPr>
          <p:cNvPr id="26" name="Google Shape;26;g2b576efea50_0_109"/>
          <p:cNvSpPr txBox="1">
            <a:spLocks noGrp="1"/>
          </p:cNvSpPr>
          <p:nvPr>
            <p:ph type="title"/>
          </p:nvPr>
        </p:nvSpPr>
        <p:spPr>
          <a:xfrm>
            <a:off x="1210954" y="274638"/>
            <a:ext cx="7475700" cy="404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2400"/>
              <a:buFont typeface="Avenir"/>
              <a:buNone/>
              <a:defRPr sz="2400" b="0" i="0">
                <a:solidFill>
                  <a:schemeClr val="lt1"/>
                </a:solidFill>
                <a:latin typeface="Avenir"/>
                <a:ea typeface="Avenir"/>
                <a:cs typeface="Avenir"/>
                <a:sym typeface="Aven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g2b576efea50_0_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 name="Google Shape;18;g2b576efea50_0_1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g2b576efea50_0_10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g2b576efea50_0_10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g2b576efea50_0_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5.jp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9.jp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9.jp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p:nvPr/>
        </p:nvSpPr>
        <p:spPr>
          <a:xfrm>
            <a:off x="873881" y="5003953"/>
            <a:ext cx="5776301"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a:t>
            </a:r>
            <a:r>
              <a:rPr lang="en-US" sz="4000" b="1">
                <a:solidFill>
                  <a:srgbClr val="FFFFFF"/>
                </a:solidFill>
                <a:latin typeface="Calibri"/>
                <a:ea typeface="Calibri"/>
                <a:cs typeface="Calibri"/>
                <a:sym typeface="Calibri"/>
              </a:rPr>
              <a:t>lf Term 1</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626743" y="191623"/>
            <a:ext cx="1661247" cy="2266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AEC5E1"/>
            </a:gs>
            <a:gs pos="83000">
              <a:srgbClr val="AEC5E1"/>
            </a:gs>
            <a:gs pos="100000">
              <a:srgbClr val="C8D8EB"/>
            </a:gs>
          </a:gsLst>
          <a:lin ang="5400000" scaled="0"/>
        </a:gradFill>
        <a:effectLst/>
      </p:bgPr>
    </p:bg>
    <p:spTree>
      <p:nvGrpSpPr>
        <p:cNvPr id="1" name="Shape 122"/>
        <p:cNvGrpSpPr/>
        <p:nvPr/>
      </p:nvGrpSpPr>
      <p:grpSpPr>
        <a:xfrm>
          <a:off x="0" y="0"/>
          <a:ext cx="0" cy="0"/>
          <a:chOff x="0" y="0"/>
          <a:chExt cx="0" cy="0"/>
        </a:xfrm>
      </p:grpSpPr>
      <p:sp>
        <p:nvSpPr>
          <p:cNvPr id="123" name="Google Shape;123;p10"/>
          <p:cNvSpPr/>
          <p:nvPr/>
        </p:nvSpPr>
        <p:spPr>
          <a:xfrm>
            <a:off x="846084" y="70337"/>
            <a:ext cx="6857044" cy="705095"/>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Fitness</a:t>
            </a:r>
            <a:endParaRPr sz="1600" b="1">
              <a:solidFill>
                <a:schemeClr val="lt1"/>
              </a:solidFill>
              <a:latin typeface="Calibri"/>
              <a:ea typeface="Calibri"/>
              <a:cs typeface="Calibri"/>
              <a:sym typeface="Calibri"/>
            </a:endParaRPr>
          </a:p>
        </p:txBody>
      </p:sp>
      <p:sp>
        <p:nvSpPr>
          <p:cNvPr id="124" name="Google Shape;124;p10"/>
          <p:cNvSpPr txBox="1"/>
          <p:nvPr/>
        </p:nvSpPr>
        <p:spPr>
          <a:xfrm>
            <a:off x="25778" y="775433"/>
            <a:ext cx="3540490" cy="5539978"/>
          </a:xfrm>
          <a:prstGeom prst="rect">
            <a:avLst/>
          </a:prstGeom>
          <a:gradFill>
            <a:gsLst>
              <a:gs pos="0">
                <a:srgbClr val="FFFF00"/>
              </a:gs>
              <a:gs pos="74000">
                <a:srgbClr val="AEC5E1"/>
              </a:gs>
              <a:gs pos="83000">
                <a:srgbClr val="AEC5E1"/>
              </a:gs>
              <a:gs pos="100000">
                <a:srgbClr val="C8D8EB"/>
              </a:gs>
            </a:gsLst>
            <a:lin ang="5400000"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chemeClr val="dk1"/>
                </a:solidFill>
                <a:latin typeface="Calibri"/>
                <a:ea typeface="Calibri"/>
                <a:cs typeface="Calibri"/>
                <a:sym typeface="Calibri"/>
              </a:rPr>
              <a:t>Training Methods</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a:p>
          <a:p>
            <a:pPr marL="0" marR="0" lvl="0" indent="0" algn="just" rtl="0">
              <a:spcBef>
                <a:spcPts val="0"/>
              </a:spcBef>
              <a:spcAft>
                <a:spcPts val="0"/>
              </a:spcAft>
              <a:buNone/>
            </a:pPr>
            <a:endParaRPr sz="11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a:solidFill>
                <a:schemeClr val="dk1"/>
              </a:solidFill>
              <a:latin typeface="Calibri"/>
              <a:ea typeface="Calibri"/>
              <a:cs typeface="Calibri"/>
              <a:sym typeface="Calibri"/>
            </a:endParaRPr>
          </a:p>
        </p:txBody>
      </p:sp>
      <p:sp>
        <p:nvSpPr>
          <p:cNvPr id="125" name="Google Shape;125;p10"/>
          <p:cNvSpPr txBox="1"/>
          <p:nvPr/>
        </p:nvSpPr>
        <p:spPr>
          <a:xfrm>
            <a:off x="4288943" y="871762"/>
            <a:ext cx="3694778" cy="276999"/>
          </a:xfrm>
          <a:prstGeom prst="rect">
            <a:avLst/>
          </a:prstGeom>
          <a:gradFill>
            <a:gsLst>
              <a:gs pos="0">
                <a:srgbClr val="FFFF00"/>
              </a:gs>
              <a:gs pos="74000">
                <a:srgbClr val="AEC5E1"/>
              </a:gs>
              <a:gs pos="83000">
                <a:srgbClr val="AEC5E1"/>
              </a:gs>
              <a:gs pos="100000">
                <a:srgbClr val="C8D8EB"/>
              </a:gs>
            </a:gsLst>
            <a:lin ang="54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Advantages and Disadvantages of Training Methods</a:t>
            </a:r>
            <a:endParaRPr/>
          </a:p>
        </p:txBody>
      </p:sp>
      <p:pic>
        <p:nvPicPr>
          <p:cNvPr id="126" name="Google Shape;126;p10"/>
          <p:cNvPicPr preferRelativeResize="0"/>
          <p:nvPr/>
        </p:nvPicPr>
        <p:blipFill rotWithShape="1">
          <a:blip r:embed="rId3">
            <a:alphaModFix/>
          </a:blip>
          <a:srcRect t="7434"/>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00" scaled="0"/>
          </a:gradFill>
          <a:ln>
            <a:noFill/>
          </a:ln>
        </p:spPr>
      </p:pic>
      <p:sp>
        <p:nvSpPr>
          <p:cNvPr id="127" name="Google Shape;127;p10"/>
          <p:cNvSpPr txBox="1"/>
          <p:nvPr/>
        </p:nvSpPr>
        <p:spPr>
          <a:xfrm rot="5400000">
            <a:off x="7548878" y="5771976"/>
            <a:ext cx="111318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Training Zones</a:t>
            </a:r>
            <a:endParaRPr/>
          </a:p>
        </p:txBody>
      </p:sp>
      <p:pic>
        <p:nvPicPr>
          <p:cNvPr id="128" name="Google Shape;128;p10"/>
          <p:cNvPicPr preferRelativeResize="0"/>
          <p:nvPr/>
        </p:nvPicPr>
        <p:blipFill rotWithShape="1">
          <a:blip r:embed="rId4">
            <a:alphaModFix/>
          </a:blip>
          <a:srcRect t="6471"/>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00" scaled="0"/>
          </a:grad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p:nvPr/>
        </p:nvSpPr>
        <p:spPr>
          <a:xfrm>
            <a:off x="891594" y="87707"/>
            <a:ext cx="6866952"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134" name="Google Shape;134;p11"/>
          <p:cNvSpPr txBox="1"/>
          <p:nvPr/>
        </p:nvSpPr>
        <p:spPr>
          <a:xfrm>
            <a:off x="134911" y="1149954"/>
            <a:ext cx="3072620" cy="5078313"/>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a:solidFill>
                <a:schemeClr val="dk1"/>
              </a:solidFill>
              <a:latin typeface="Arial"/>
              <a:ea typeface="Arial"/>
              <a:cs typeface="Arial"/>
              <a:sym typeface="Arial"/>
            </a:endParaRPr>
          </a:p>
        </p:txBody>
      </p:sp>
      <p:sp>
        <p:nvSpPr>
          <p:cNvPr id="135" name="Google Shape;135;p11"/>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136" name="Google Shape;136;p11"/>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137" name="Google Shape;137;p11"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138" name="Google Shape;138;p11" descr="What is a trick to get my overhand serve in volleyball? - Quora"/>
          <p:cNvPicPr preferRelativeResize="0"/>
          <p:nvPr/>
        </p:nvPicPr>
        <p:blipFill rotWithShape="1">
          <a:blip r:embed="rId4">
            <a:alphaModFix/>
          </a:blip>
          <a:srcRect/>
          <a:stretch/>
        </p:blipFill>
        <p:spPr>
          <a:xfrm>
            <a:off x="3363021" y="3917149"/>
            <a:ext cx="2573084" cy="1844675"/>
          </a:xfrm>
          <a:prstGeom prst="rect">
            <a:avLst/>
          </a:prstGeom>
          <a:noFill/>
          <a:ln w="28575" cap="flat" cmpd="sng">
            <a:solidFill>
              <a:schemeClr val="dk1"/>
            </a:solidFill>
            <a:prstDash val="solid"/>
            <a:round/>
            <a:headEnd type="none" w="sm" len="sm"/>
            <a:tailEnd type="none" w="sm" len="sm"/>
          </a:ln>
        </p:spPr>
      </p:pic>
      <p:pic>
        <p:nvPicPr>
          <p:cNvPr id="139" name="Google Shape;139;p11"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b576efea50_0_58"/>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Half Term 2</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43907" y="257512"/>
            <a:ext cx="1674420" cy="22843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576efea50_0_62"/>
          <p:cNvSpPr txBox="1">
            <a:spLocks noGrp="1"/>
          </p:cNvSpPr>
          <p:nvPr>
            <p:ph type="title"/>
          </p:nvPr>
        </p:nvSpPr>
        <p:spPr>
          <a:xfrm>
            <a:off x="864590" y="78266"/>
            <a:ext cx="6894000" cy="1044000"/>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150" name="Google Shape;150;g2b576efea50_0_62"/>
          <p:cNvSpPr txBox="1"/>
          <p:nvPr/>
        </p:nvSpPr>
        <p:spPr>
          <a:xfrm>
            <a:off x="154380" y="114995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 your teammates. You can conduct this through executing a short pass, driven pass, and/or a lofted pass.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Turning Principles: Within a game scenario, there are opportunities to turn with the ball through executing the Cruyff Turn, drag back, inside toe-loop and/or outside toe-loop.</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51" name="Google Shape;151;g2b576efea50_0_62"/>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Instep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Outside of the foot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Driven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Short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Lofted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a:p>
        </p:txBody>
      </p:sp>
      <p:sp>
        <p:nvSpPr>
          <p:cNvPr id="152" name="Google Shape;152;g2b576efea50_0_62"/>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move the ball quickly within a game scenario?</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turn with the football in a game scenario?.</a:t>
            </a:r>
            <a:endParaRPr sz="1800">
              <a:solidFill>
                <a:schemeClr val="dk1"/>
              </a:solidFill>
              <a:latin typeface="Arial"/>
              <a:ea typeface="Arial"/>
              <a:cs typeface="Arial"/>
              <a:sym typeface="Arial"/>
            </a:endParaRPr>
          </a:p>
        </p:txBody>
      </p:sp>
      <p:pic>
        <p:nvPicPr>
          <p:cNvPr id="153" name="Google Shape;153;g2b576efea50_0_6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54" name="Google Shape;154;g2b576efea50_0_62" descr="The Art of the Cruyff Turn - YouTube"/>
          <p:cNvPicPr preferRelativeResize="0"/>
          <p:nvPr/>
        </p:nvPicPr>
        <p:blipFill rotWithShape="1">
          <a:blip r:embed="rId4">
            <a:alphaModFix/>
          </a:blip>
          <a:srcRect l="2477" t="7371" b="6205"/>
          <a:stretch/>
        </p:blipFill>
        <p:spPr>
          <a:xfrm>
            <a:off x="3251321" y="3827610"/>
            <a:ext cx="3039181" cy="1624923"/>
          </a:xfrm>
          <a:prstGeom prst="rect">
            <a:avLst/>
          </a:prstGeom>
          <a:noFill/>
          <a:ln w="28575" cap="flat" cmpd="sng">
            <a:solidFill>
              <a:schemeClr val="dk1"/>
            </a:solidFill>
            <a:prstDash val="solid"/>
            <a:round/>
            <a:headEnd type="none" w="sm" len="sm"/>
            <a:tailEnd type="none" w="sm" len="sm"/>
          </a:ln>
        </p:spPr>
      </p:pic>
      <p:pic>
        <p:nvPicPr>
          <p:cNvPr id="155" name="Google Shape;155;g2b576efea50_0_62" descr="Driven Pass Soccer Tutorial - YouTube"/>
          <p:cNvPicPr preferRelativeResize="0"/>
          <p:nvPr/>
        </p:nvPicPr>
        <p:blipFill rotWithShape="1">
          <a:blip r:embed="rId5">
            <a:alphaModFix/>
          </a:blip>
          <a:srcRect l="6292" t="18606" r="14058"/>
          <a:stretch/>
        </p:blipFill>
        <p:spPr>
          <a:xfrm>
            <a:off x="6458912" y="3827610"/>
            <a:ext cx="2599267" cy="1624923"/>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576efea50_0_72"/>
          <p:cNvSpPr/>
          <p:nvPr/>
        </p:nvSpPr>
        <p:spPr>
          <a:xfrm>
            <a:off x="846084" y="70338"/>
            <a:ext cx="69540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Netball</a:t>
            </a:r>
            <a:endParaRPr sz="1800" b="1">
              <a:solidFill>
                <a:schemeClr val="lt1"/>
              </a:solidFill>
              <a:latin typeface="Calibri"/>
              <a:ea typeface="Calibri"/>
              <a:cs typeface="Calibri"/>
              <a:sym typeface="Calibri"/>
            </a:endParaRPr>
          </a:p>
        </p:txBody>
      </p:sp>
      <p:sp>
        <p:nvSpPr>
          <p:cNvPr id="161" name="Google Shape;161;g2b576efea50_0_72"/>
          <p:cNvSpPr txBox="1"/>
          <p:nvPr/>
        </p:nvSpPr>
        <p:spPr>
          <a:xfrm>
            <a:off x="154380" y="114995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 your teammates. You can conduct this through executing a bounce pass, chest pass, and/or a shoulder pass.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1</a:t>
            </a:r>
            <a:r>
              <a:rPr lang="en-US" sz="1800" baseline="30000">
                <a:solidFill>
                  <a:schemeClr val="dk1"/>
                </a:solidFill>
                <a:latin typeface="Arial"/>
                <a:ea typeface="Arial"/>
                <a:cs typeface="Arial"/>
                <a:sym typeface="Arial"/>
              </a:rPr>
              <a:t>st</a:t>
            </a:r>
            <a:r>
              <a:rPr lang="en-US" sz="1800">
                <a:solidFill>
                  <a:schemeClr val="dk1"/>
                </a:solidFill>
                <a:latin typeface="Arial"/>
                <a:ea typeface="Arial"/>
                <a:cs typeface="Arial"/>
                <a:sym typeface="Arial"/>
              </a:rPr>
              <a:t> stage of defense: This defensive principle outlines the man to man marking which occurs within the game. This principle outlines how to mark a specific player on court.</a:t>
            </a:r>
            <a:endParaRPr sz="1800">
              <a:solidFill>
                <a:schemeClr val="dk1"/>
              </a:solidFill>
              <a:latin typeface="Arial"/>
              <a:ea typeface="Arial"/>
              <a:cs typeface="Arial"/>
              <a:sym typeface="Arial"/>
            </a:endParaRPr>
          </a:p>
        </p:txBody>
      </p:sp>
      <p:sp>
        <p:nvSpPr>
          <p:cNvPr id="162" name="Google Shape;162;g2b576efea50_0_72"/>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Trajectory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Precision </a:t>
            </a:r>
            <a:endParaRPr/>
          </a:p>
        </p:txBody>
      </p:sp>
      <p:sp>
        <p:nvSpPr>
          <p:cNvPr id="163" name="Google Shape;163;g2b576efea50_0_72"/>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move the ball quickly within a game scenario?</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man to man marking in a game scenario?</a:t>
            </a:r>
            <a:endParaRPr sz="1800">
              <a:solidFill>
                <a:schemeClr val="dk1"/>
              </a:solidFill>
              <a:latin typeface="Arial"/>
              <a:ea typeface="Arial"/>
              <a:cs typeface="Arial"/>
              <a:sym typeface="Arial"/>
            </a:endParaRPr>
          </a:p>
        </p:txBody>
      </p:sp>
      <p:pic>
        <p:nvPicPr>
          <p:cNvPr id="164" name="Google Shape;164;g2b576efea50_0_72"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165" name="Google Shape;165;g2b576efea50_0_72" descr="Netball Passing Drills - ActiveSG"/>
          <p:cNvPicPr preferRelativeResize="0"/>
          <p:nvPr/>
        </p:nvPicPr>
        <p:blipFill rotWithShape="1">
          <a:blip r:embed="rId4">
            <a:alphaModFix/>
          </a:blip>
          <a:srcRect/>
          <a:stretch/>
        </p:blipFill>
        <p:spPr>
          <a:xfrm>
            <a:off x="3455525" y="3843264"/>
            <a:ext cx="2636711" cy="2100432"/>
          </a:xfrm>
          <a:prstGeom prst="rect">
            <a:avLst/>
          </a:prstGeom>
          <a:noFill/>
          <a:ln>
            <a:noFill/>
          </a:ln>
        </p:spPr>
      </p:pic>
      <p:pic>
        <p:nvPicPr>
          <p:cNvPr id="166" name="Google Shape;166;g2b576efea50_0_72" descr="The 3 Stages of Defence - playnetball"/>
          <p:cNvPicPr preferRelativeResize="0"/>
          <p:nvPr/>
        </p:nvPicPr>
        <p:blipFill rotWithShape="1">
          <a:blip r:embed="rId5">
            <a:alphaModFix/>
          </a:blip>
          <a:srcRect/>
          <a:stretch/>
        </p:blipFill>
        <p:spPr>
          <a:xfrm>
            <a:off x="6162807" y="3843264"/>
            <a:ext cx="2740270" cy="1992444"/>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b576efea50_0_82"/>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172" name="Google Shape;172;g2b576efea50_0_82"/>
          <p:cNvSpPr txBox="1"/>
          <p:nvPr/>
        </p:nvSpPr>
        <p:spPr>
          <a:xfrm>
            <a:off x="0" y="116841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use the push pass over shorter distances and a drive over a longer distance by using the open stick.</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Hockey players can dribble with the ball and look to use the head of the stick to keep close control of the ball. Always try to dribble in front of you when advancing down the pitch.</a:t>
            </a:r>
            <a:endParaRPr sz="1800">
              <a:solidFill>
                <a:schemeClr val="dk1"/>
              </a:solidFill>
              <a:latin typeface="Arial"/>
              <a:ea typeface="Arial"/>
              <a:cs typeface="Arial"/>
              <a:sym typeface="Arial"/>
            </a:endParaRPr>
          </a:p>
        </p:txBody>
      </p:sp>
      <p:sp>
        <p:nvSpPr>
          <p:cNvPr id="173" name="Google Shape;173;g2b576efea50_0_82"/>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Push pass</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Drives </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Close control</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Decision making</a:t>
            </a:r>
            <a:endParaRPr sz="1800" u="sng">
              <a:solidFill>
                <a:schemeClr val="dk1"/>
              </a:solidFill>
              <a:latin typeface="Arial"/>
              <a:ea typeface="Arial"/>
              <a:cs typeface="Arial"/>
              <a:sym typeface="Arial"/>
            </a:endParaRPr>
          </a:p>
        </p:txBody>
      </p:sp>
      <p:sp>
        <p:nvSpPr>
          <p:cNvPr id="174" name="Google Shape;174;g2b576efea50_0_82"/>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should I dribble with the ball?</a:t>
            </a:r>
            <a:endParaRPr sz="1800">
              <a:solidFill>
                <a:schemeClr val="dk1"/>
              </a:solidFill>
              <a:latin typeface="Arial"/>
              <a:ea typeface="Arial"/>
              <a:cs typeface="Arial"/>
              <a:sym typeface="Arial"/>
            </a:endParaRPr>
          </a:p>
        </p:txBody>
      </p:sp>
      <p:pic>
        <p:nvPicPr>
          <p:cNvPr id="175" name="Google Shape;175;g2b576efea50_0_82"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176" name="Google Shape;176;g2b576efea50_0_82" descr="Push Pass Passing &amp; Receiving - Hockey Drills, | Sportplan"/>
          <p:cNvPicPr preferRelativeResize="0"/>
          <p:nvPr/>
        </p:nvPicPr>
        <p:blipFill rotWithShape="1">
          <a:blip r:embed="rId4">
            <a:alphaModFix/>
          </a:blip>
          <a:srcRect/>
          <a:stretch/>
        </p:blipFill>
        <p:spPr>
          <a:xfrm>
            <a:off x="3210165" y="3666450"/>
            <a:ext cx="2934741" cy="1965960"/>
          </a:xfrm>
          <a:prstGeom prst="rect">
            <a:avLst/>
          </a:prstGeom>
          <a:noFill/>
          <a:ln w="28575" cap="flat" cmpd="sng">
            <a:solidFill>
              <a:schemeClr val="dk1"/>
            </a:solidFill>
            <a:prstDash val="solid"/>
            <a:round/>
            <a:headEnd type="none" w="sm" len="sm"/>
            <a:tailEnd type="none" w="sm" len="sm"/>
          </a:ln>
        </p:spPr>
      </p:pic>
      <p:pic>
        <p:nvPicPr>
          <p:cNvPr id="177" name="Google Shape;177;g2b576efea50_0_82"/>
          <p:cNvPicPr preferRelativeResize="0"/>
          <p:nvPr/>
        </p:nvPicPr>
        <p:blipFill rotWithShape="1">
          <a:blip r:embed="rId5">
            <a:alphaModFix/>
          </a:blip>
          <a:srcRect r="52116"/>
          <a:stretch/>
        </p:blipFill>
        <p:spPr>
          <a:xfrm>
            <a:off x="6314988" y="3666450"/>
            <a:ext cx="2637690" cy="2001084"/>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b576efea50_0_92"/>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sz="1800" b="1">
              <a:solidFill>
                <a:schemeClr val="lt1"/>
              </a:solidFill>
              <a:latin typeface="Calibri"/>
              <a:ea typeface="Calibri"/>
              <a:cs typeface="Calibri"/>
              <a:sym typeface="Calibri"/>
            </a:endParaRPr>
          </a:p>
        </p:txBody>
      </p:sp>
      <p:sp>
        <p:nvSpPr>
          <p:cNvPr id="183" name="Google Shape;183;g2b576efea50_0_92"/>
          <p:cNvSpPr txBox="1"/>
          <p:nvPr/>
        </p:nvSpPr>
        <p:spPr>
          <a:xfrm>
            <a:off x="0" y="1168414"/>
            <a:ext cx="3855600" cy="42483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Agilities: This is how you can adapt your routines to suit the needs of your partner. For example, forward rolls, pike jumps, backwards rolls.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Standards: You are expected to sit in the ready position. You put your hands flat on the floor, behind your back. Your sat with your legs out in front of you and your toes are pointing. You finish your routines with your hands in the air and on your tippy toes.</a:t>
            </a:r>
            <a:endParaRPr/>
          </a:p>
        </p:txBody>
      </p:sp>
      <p:sp>
        <p:nvSpPr>
          <p:cNvPr id="184" name="Google Shape;184;g2b576efea50_0_92"/>
          <p:cNvSpPr txBox="1"/>
          <p:nvPr/>
        </p:nvSpPr>
        <p:spPr>
          <a:xfrm>
            <a:off x="4821579" y="1168414"/>
            <a:ext cx="3529800" cy="2031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Aesthetic Appreciation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Body tension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Core strength</a:t>
            </a:r>
            <a:endParaRPr/>
          </a:p>
        </p:txBody>
      </p:sp>
      <p:pic>
        <p:nvPicPr>
          <p:cNvPr id="185" name="Google Shape;185;g2b576efea50_0_92"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186" name="Google Shape;186;g2b576efea50_0_92" descr="Being the leadoff gymnast can be a challenge | Beavers Sports |  gazettetimes.com"/>
          <p:cNvPicPr preferRelativeResize="0"/>
          <p:nvPr/>
        </p:nvPicPr>
        <p:blipFill rotWithShape="1">
          <a:blip r:embed="rId4">
            <a:alphaModFix/>
          </a:blip>
          <a:srcRect/>
          <a:stretch/>
        </p:blipFill>
        <p:spPr>
          <a:xfrm>
            <a:off x="4076058" y="3326116"/>
            <a:ext cx="1491041" cy="2397283"/>
          </a:xfrm>
          <a:prstGeom prst="rect">
            <a:avLst/>
          </a:prstGeom>
          <a:noFill/>
          <a:ln w="28575" cap="flat" cmpd="sng">
            <a:solidFill>
              <a:schemeClr val="dk1"/>
            </a:solidFill>
            <a:prstDash val="solid"/>
            <a:round/>
            <a:headEnd type="none" w="sm" len="sm"/>
            <a:tailEnd type="none" w="sm" len="sm"/>
          </a:ln>
        </p:spPr>
      </p:pic>
      <p:pic>
        <p:nvPicPr>
          <p:cNvPr id="187" name="Google Shape;187;g2b576efea50_0_92" descr="C 264 : PIKE JUMP"/>
          <p:cNvPicPr preferRelativeResize="0"/>
          <p:nvPr/>
        </p:nvPicPr>
        <p:blipFill rotWithShape="1">
          <a:blip r:embed="rId5">
            <a:alphaModFix/>
          </a:blip>
          <a:srcRect/>
          <a:stretch/>
        </p:blipFill>
        <p:spPr>
          <a:xfrm>
            <a:off x="5787437" y="3292072"/>
            <a:ext cx="3239928" cy="1660928"/>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576efea50_0_116"/>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Half Term 3</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90089" y="239039"/>
            <a:ext cx="1646711" cy="22465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b576efea50_0_120"/>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Rugby</a:t>
            </a:r>
            <a:endParaRPr/>
          </a:p>
        </p:txBody>
      </p:sp>
      <p:sp>
        <p:nvSpPr>
          <p:cNvPr id="198" name="Google Shape;198;g2b576efea50_0_120"/>
          <p:cNvSpPr txBox="1"/>
          <p:nvPr/>
        </p:nvSpPr>
        <p:spPr>
          <a:xfrm>
            <a:off x="0" y="116841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make passes over short distances to increase the chances of keeping possession of the ball.</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Ball handling: Becoming familiar with the rugby ball is crucial in order to execute specific skills. You hold the rugby ball with two hands. You catch the ball by using the ‘W Grip’.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g2b576efea50_0_120"/>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Drop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Running onto the ball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p:txBody>
      </p:sp>
      <p:sp>
        <p:nvSpPr>
          <p:cNvPr id="200" name="Google Shape;200;g2b576efea50_0_120"/>
          <p:cNvSpPr txBox="1"/>
          <p:nvPr/>
        </p:nvSpPr>
        <p:spPr>
          <a:xfrm>
            <a:off x="6353299" y="1149954"/>
            <a:ext cx="2303700" cy="2862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tackle should be executed?</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201" name="Google Shape;201;g2b576efea50_0_12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02" name="Google Shape;202;g2b576efea50_0_120" descr="Simple handling activities (drills and games) to develop better passers"/>
          <p:cNvPicPr preferRelativeResize="0"/>
          <p:nvPr/>
        </p:nvPicPr>
        <p:blipFill rotWithShape="1">
          <a:blip r:embed="rId4">
            <a:alphaModFix/>
          </a:blip>
          <a:srcRect/>
          <a:stretch/>
        </p:blipFill>
        <p:spPr>
          <a:xfrm>
            <a:off x="3335914" y="4152638"/>
            <a:ext cx="2818669" cy="1584522"/>
          </a:xfrm>
          <a:prstGeom prst="rect">
            <a:avLst/>
          </a:prstGeom>
          <a:noFill/>
          <a:ln w="31750" cap="flat" cmpd="sng">
            <a:solidFill>
              <a:schemeClr val="dk1"/>
            </a:solidFill>
            <a:prstDash val="solid"/>
            <a:round/>
            <a:headEnd type="none" w="sm" len="sm"/>
            <a:tailEnd type="none" w="sm" len="sm"/>
          </a:ln>
        </p:spPr>
      </p:pic>
      <p:pic>
        <p:nvPicPr>
          <p:cNvPr id="203" name="Google Shape;203;g2b576efea50_0_120"/>
          <p:cNvPicPr preferRelativeResize="0"/>
          <p:nvPr/>
        </p:nvPicPr>
        <p:blipFill rotWithShape="1">
          <a:blip r:embed="rId5">
            <a:alphaModFix/>
          </a:blip>
          <a:srcRect/>
          <a:stretch/>
        </p:blipFill>
        <p:spPr>
          <a:xfrm>
            <a:off x="765535" y="57275"/>
            <a:ext cx="967569" cy="1078521"/>
          </a:xfrm>
          <a:prstGeom prst="rect">
            <a:avLst/>
          </a:prstGeom>
          <a:noFill/>
          <a:ln>
            <a:noFill/>
          </a:ln>
        </p:spPr>
      </p:pic>
      <p:pic>
        <p:nvPicPr>
          <p:cNvPr id="204" name="Google Shape;204;g2b576efea50_0_120" descr="Get to grips with the ball"/>
          <p:cNvPicPr preferRelativeResize="0"/>
          <p:nvPr/>
        </p:nvPicPr>
        <p:blipFill rotWithShape="1">
          <a:blip r:embed="rId6">
            <a:alphaModFix/>
          </a:blip>
          <a:srcRect/>
          <a:stretch/>
        </p:blipFill>
        <p:spPr>
          <a:xfrm>
            <a:off x="6353299" y="4107489"/>
            <a:ext cx="2448564" cy="1674819"/>
          </a:xfrm>
          <a:prstGeom prst="rect">
            <a:avLst/>
          </a:prstGeom>
          <a:noFill/>
          <a:ln w="28575" cap="flat" cmpd="sng">
            <a:solidFill>
              <a:schemeClr val="dk1"/>
            </a:solidFill>
            <a:prstDash val="solid"/>
            <a:round/>
            <a:headEnd type="none" w="sm" len="sm"/>
            <a:tailEnd type="none" w="sm" len="sm"/>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b576efea50_0_131"/>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sz="1800" b="1">
              <a:solidFill>
                <a:schemeClr val="lt1"/>
              </a:solidFill>
              <a:latin typeface="Calibri"/>
              <a:ea typeface="Calibri"/>
              <a:cs typeface="Calibri"/>
              <a:sym typeface="Calibri"/>
            </a:endParaRPr>
          </a:p>
        </p:txBody>
      </p:sp>
      <p:sp>
        <p:nvSpPr>
          <p:cNvPr id="210" name="Google Shape;210;g2b576efea50_0_131"/>
          <p:cNvSpPr txBox="1"/>
          <p:nvPr/>
        </p:nvSpPr>
        <p:spPr>
          <a:xfrm>
            <a:off x="0" y="1168414"/>
            <a:ext cx="3855600" cy="42483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Agilities: This is how you can adapt your routines to suit the needs of your partner. For example, forward rolls, pike jumps, backwards rolls.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Standards: You are expected to sit in the ready position. You put your hands flat on the floor, behind your back. Your sat with your legs out in front of you and your toes are pointing. You finish your routines with your hands in the air and on your tippy toes.</a:t>
            </a:r>
            <a:endParaRPr/>
          </a:p>
        </p:txBody>
      </p:sp>
      <p:sp>
        <p:nvSpPr>
          <p:cNvPr id="211" name="Google Shape;211;g2b576efea50_0_131"/>
          <p:cNvSpPr txBox="1"/>
          <p:nvPr/>
        </p:nvSpPr>
        <p:spPr>
          <a:xfrm>
            <a:off x="4821579" y="1168414"/>
            <a:ext cx="3529800" cy="2031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Aesthetic Appreciation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Body tension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Core strength</a:t>
            </a:r>
            <a:endParaRPr/>
          </a:p>
        </p:txBody>
      </p:sp>
      <p:pic>
        <p:nvPicPr>
          <p:cNvPr id="212" name="Google Shape;212;g2b576efea50_0_131"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213" name="Google Shape;213;g2b576efea50_0_131" descr="Being the leadoff gymnast can be a challenge | Beavers Sports |  gazettetimes.com"/>
          <p:cNvPicPr preferRelativeResize="0"/>
          <p:nvPr/>
        </p:nvPicPr>
        <p:blipFill rotWithShape="1">
          <a:blip r:embed="rId4">
            <a:alphaModFix/>
          </a:blip>
          <a:srcRect/>
          <a:stretch/>
        </p:blipFill>
        <p:spPr>
          <a:xfrm>
            <a:off x="4076058" y="3326116"/>
            <a:ext cx="1491041" cy="2397283"/>
          </a:xfrm>
          <a:prstGeom prst="rect">
            <a:avLst/>
          </a:prstGeom>
          <a:noFill/>
          <a:ln w="28575" cap="flat" cmpd="sng">
            <a:solidFill>
              <a:schemeClr val="dk1"/>
            </a:solidFill>
            <a:prstDash val="solid"/>
            <a:round/>
            <a:headEnd type="none" w="sm" len="sm"/>
            <a:tailEnd type="none" w="sm" len="sm"/>
          </a:ln>
        </p:spPr>
      </p:pic>
      <p:pic>
        <p:nvPicPr>
          <p:cNvPr id="214" name="Google Shape;214;g2b576efea50_0_131" descr="C 264 : PIKE JUMP"/>
          <p:cNvPicPr preferRelativeResize="0"/>
          <p:nvPr/>
        </p:nvPicPr>
        <p:blipFill rotWithShape="1">
          <a:blip r:embed="rId5">
            <a:alphaModFix/>
          </a:blip>
          <a:srcRect/>
          <a:stretch/>
        </p:blipFill>
        <p:spPr>
          <a:xfrm>
            <a:off x="5787437" y="3292072"/>
            <a:ext cx="3239928" cy="1660928"/>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2"/>
          <p:cNvSpPr txBox="1">
            <a:spLocks noGrp="1"/>
          </p:cNvSpPr>
          <p:nvPr>
            <p:ph type="title"/>
          </p:nvPr>
        </p:nvSpPr>
        <p:spPr>
          <a:xfrm>
            <a:off x="864590" y="78266"/>
            <a:ext cx="6893955" cy="1043997"/>
          </a:xfrm>
          <a:prstGeom prst="rect">
            <a:avLst/>
          </a:prstGeom>
          <a:solidFill>
            <a:srgbClr val="00B0F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Subject Knowledge Organiser</a:t>
            </a:r>
            <a:endParaRPr/>
          </a:p>
          <a:p>
            <a:pPr marL="0" lvl="0" indent="0" algn="ctr" rtl="0">
              <a:spcBef>
                <a:spcPts val="0"/>
              </a:spcBef>
              <a:spcAft>
                <a:spcPts val="0"/>
              </a:spcAft>
              <a:buClr>
                <a:schemeClr val="lt1"/>
              </a:buClr>
              <a:buSzPts val="2400"/>
              <a:buFont typeface="Avenir"/>
              <a:buNone/>
            </a:pPr>
            <a:r>
              <a:rPr lang="en-US" b="1">
                <a:solidFill>
                  <a:schemeClr val="lt1"/>
                </a:solidFill>
                <a:latin typeface="Calibri"/>
                <a:ea typeface="Calibri"/>
                <a:cs typeface="Calibri"/>
                <a:sym typeface="Calibri"/>
              </a:rPr>
              <a:t>Football</a:t>
            </a:r>
            <a:endParaRPr b="1">
              <a:solidFill>
                <a:schemeClr val="lt1"/>
              </a:solidFill>
            </a:endParaRPr>
          </a:p>
        </p:txBody>
      </p:sp>
      <p:sp>
        <p:nvSpPr>
          <p:cNvPr id="37" name="Google Shape;37;p2"/>
          <p:cNvSpPr txBox="1"/>
          <p:nvPr/>
        </p:nvSpPr>
        <p:spPr>
          <a:xfrm>
            <a:off x="154380" y="1149954"/>
            <a:ext cx="3040083" cy="5355312"/>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 your teammates. You can conduct this through executing a short pass, driven pass, and/or a lofted pass.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Turning Principles: Within a game scenario, there are opportunities to turn with the ball through executing the Cruyff Turn, drag back, inside toe-loop and/or outside toe-loop.</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8" name="Google Shape;38;p2"/>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Instep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Outside of the foot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Driven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Short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Lofted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 </a:t>
            </a:r>
            <a:endParaRPr/>
          </a:p>
        </p:txBody>
      </p:sp>
      <p:sp>
        <p:nvSpPr>
          <p:cNvPr id="39" name="Google Shape;39;p2"/>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move the ball quickly within a game scenario?</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Why would I turn with the football in a game scenario?.</a:t>
            </a:r>
            <a:endParaRPr sz="1800">
              <a:solidFill>
                <a:schemeClr val="dk1"/>
              </a:solidFill>
              <a:latin typeface="Arial"/>
              <a:ea typeface="Arial"/>
              <a:cs typeface="Arial"/>
              <a:sym typeface="Arial"/>
            </a:endParaRPr>
          </a:p>
        </p:txBody>
      </p:sp>
      <p:pic>
        <p:nvPicPr>
          <p:cNvPr id="40" name="Google Shape;40;p2"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41" name="Google Shape;41;p2" descr="The Art of the Cruyff Turn - YouTube"/>
          <p:cNvPicPr preferRelativeResize="0"/>
          <p:nvPr/>
        </p:nvPicPr>
        <p:blipFill rotWithShape="1">
          <a:blip r:embed="rId4">
            <a:alphaModFix/>
          </a:blip>
          <a:srcRect l="2473" t="7368" b="6211"/>
          <a:stretch/>
        </p:blipFill>
        <p:spPr>
          <a:xfrm>
            <a:off x="3251321" y="3827610"/>
            <a:ext cx="3039182" cy="1624923"/>
          </a:xfrm>
          <a:prstGeom prst="rect">
            <a:avLst/>
          </a:prstGeom>
          <a:noFill/>
          <a:ln w="28575" cap="flat" cmpd="sng">
            <a:solidFill>
              <a:schemeClr val="dk1"/>
            </a:solidFill>
            <a:prstDash val="solid"/>
            <a:round/>
            <a:headEnd type="none" w="sm" len="sm"/>
            <a:tailEnd type="none" w="sm" len="sm"/>
          </a:ln>
        </p:spPr>
      </p:pic>
      <p:pic>
        <p:nvPicPr>
          <p:cNvPr id="42" name="Google Shape;42;p2" descr="Driven Pass Soccer Tutorial - YouTube"/>
          <p:cNvPicPr preferRelativeResize="0"/>
          <p:nvPr/>
        </p:nvPicPr>
        <p:blipFill rotWithShape="1">
          <a:blip r:embed="rId5">
            <a:alphaModFix/>
          </a:blip>
          <a:srcRect l="6294" t="18604" r="14053"/>
          <a:stretch/>
        </p:blipFill>
        <p:spPr>
          <a:xfrm>
            <a:off x="6458912" y="3827610"/>
            <a:ext cx="2599266" cy="1624923"/>
          </a:xfrm>
          <a:prstGeom prst="rect">
            <a:avLst/>
          </a:prstGeom>
          <a:noFill/>
          <a:ln w="28575" cap="flat" cmpd="sng">
            <a:solidFill>
              <a:schemeClr val="dk1"/>
            </a:solidFill>
            <a:prstDash val="solid"/>
            <a:round/>
            <a:headEnd type="none" w="sm" len="sm"/>
            <a:tailEnd type="none" w="sm" len="sm"/>
          </a:ln>
        </p:spPr>
      </p:pic>
      <p:pic>
        <p:nvPicPr>
          <p:cNvPr id="2" name="Picture 1"/>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b576efea50_0_140"/>
          <p:cNvSpPr/>
          <p:nvPr/>
        </p:nvSpPr>
        <p:spPr>
          <a:xfrm>
            <a:off x="846084" y="87510"/>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Indoor Athletics</a:t>
            </a:r>
            <a:endParaRPr/>
          </a:p>
        </p:txBody>
      </p:sp>
      <p:sp>
        <p:nvSpPr>
          <p:cNvPr id="220" name="Google Shape;220;g2b576efea50_0_140"/>
          <p:cNvSpPr txBox="1"/>
          <p:nvPr/>
        </p:nvSpPr>
        <p:spPr>
          <a:xfrm>
            <a:off x="163773" y="1149954"/>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Sprinting Technique: You drive forward through using the balls of your feet. Your knees drive upwards and forwards. Your arms are driving with fingers pointing forward. Head and your core a still throughout.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Hurdling Technique: Make sure that you know what leg to lead off from when gliding over the hurdle. Keep your head still and focused upon the finish line. Be aware that your trail leg has to go over the hurdle as well.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g2b576efea50_0_140"/>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Aerobic endurance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Sprinting Technique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p:txBody>
      </p:sp>
      <p:sp>
        <p:nvSpPr>
          <p:cNvPr id="222" name="Google Shape;222;g2b576efea50_0_14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order my team to win the relay event?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pace myself when competing in middle distance events?</a:t>
            </a:r>
            <a:endParaRPr/>
          </a:p>
        </p:txBody>
      </p:sp>
      <p:pic>
        <p:nvPicPr>
          <p:cNvPr id="223" name="Google Shape;223;g2b576efea50_0_14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24" name="Google Shape;224;g2b576efea50_0_140" descr="Entry Lists for the 2022 World Athletics Indoor Championships in Belgrade |  Watch Athletics"/>
          <p:cNvPicPr preferRelativeResize="0"/>
          <p:nvPr/>
        </p:nvPicPr>
        <p:blipFill rotWithShape="1">
          <a:blip r:embed="rId4">
            <a:alphaModFix/>
          </a:blip>
          <a:srcRect/>
          <a:stretch/>
        </p:blipFill>
        <p:spPr>
          <a:xfrm>
            <a:off x="3556659" y="4082472"/>
            <a:ext cx="2597926" cy="1730868"/>
          </a:xfrm>
          <a:prstGeom prst="rect">
            <a:avLst/>
          </a:prstGeom>
          <a:noFill/>
          <a:ln w="28575" cap="flat" cmpd="sng">
            <a:solidFill>
              <a:schemeClr val="dk1"/>
            </a:solidFill>
            <a:prstDash val="solid"/>
            <a:round/>
            <a:headEnd type="none" w="sm" len="sm"/>
            <a:tailEnd type="none" w="sm" len="sm"/>
          </a:ln>
        </p:spPr>
      </p:pic>
      <p:pic>
        <p:nvPicPr>
          <p:cNvPr id="225" name="Google Shape;225;g2b576efea50_0_140" descr="Sprint Hurdles"/>
          <p:cNvPicPr preferRelativeResize="0"/>
          <p:nvPr/>
        </p:nvPicPr>
        <p:blipFill rotWithShape="1">
          <a:blip r:embed="rId5">
            <a:alphaModFix/>
          </a:blip>
          <a:srcRect/>
          <a:stretch/>
        </p:blipFill>
        <p:spPr>
          <a:xfrm>
            <a:off x="6228421" y="4553527"/>
            <a:ext cx="2857740" cy="915820"/>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b576efea50_0_150"/>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OAA</a:t>
            </a:r>
            <a:endParaRPr sz="1800" b="1">
              <a:solidFill>
                <a:schemeClr val="lt1"/>
              </a:solidFill>
              <a:latin typeface="Calibri"/>
              <a:ea typeface="Calibri"/>
              <a:cs typeface="Calibri"/>
              <a:sym typeface="Calibri"/>
            </a:endParaRPr>
          </a:p>
        </p:txBody>
      </p:sp>
      <p:sp>
        <p:nvSpPr>
          <p:cNvPr id="231" name="Google Shape;231;g2b576efea50_0_150"/>
          <p:cNvSpPr txBox="1"/>
          <p:nvPr/>
        </p:nvSpPr>
        <p:spPr>
          <a:xfrm>
            <a:off x="68283" y="1196120"/>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Symbols: Within orienteering there are key symbols that you may see on a map which you may need to identify. A triangle is used to indicate the start and a double circle indicates the finishing point.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Control Point: These are points within the map which you need to find. They may have directions of where to go next or you may need to write the control point down and decipher a code at the end of the route.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g2b576efea50_0_15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Common goal</a:t>
            </a:r>
            <a:endParaRPr sz="1800">
              <a:solidFill>
                <a:schemeClr val="dk1"/>
              </a:solidFill>
              <a:latin typeface="Arial"/>
              <a:ea typeface="Arial"/>
              <a:cs typeface="Arial"/>
              <a:sym typeface="Arial"/>
            </a:endParaRPr>
          </a:p>
        </p:txBody>
      </p:sp>
      <p:sp>
        <p:nvSpPr>
          <p:cNvPr id="233" name="Google Shape;233;g2b576efea50_0_15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complete this task in the fastest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do we need to think about when planning our route?</a:t>
            </a:r>
            <a:endParaRPr/>
          </a:p>
        </p:txBody>
      </p:sp>
      <p:pic>
        <p:nvPicPr>
          <p:cNvPr id="234" name="Google Shape;234;g2b576efea50_0_15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35" name="Google Shape;235;g2b576efea50_0_150" descr="A complete introductory orienteering activity package for schools"/>
          <p:cNvPicPr preferRelativeResize="0"/>
          <p:nvPr/>
        </p:nvPicPr>
        <p:blipFill rotWithShape="1">
          <a:blip r:embed="rId4">
            <a:alphaModFix/>
          </a:blip>
          <a:srcRect/>
          <a:stretch/>
        </p:blipFill>
        <p:spPr>
          <a:xfrm>
            <a:off x="6447930" y="3781520"/>
            <a:ext cx="2209182" cy="2039964"/>
          </a:xfrm>
          <a:prstGeom prst="rect">
            <a:avLst/>
          </a:prstGeom>
          <a:noFill/>
          <a:ln>
            <a:noFill/>
          </a:ln>
        </p:spPr>
      </p:pic>
      <p:pic>
        <p:nvPicPr>
          <p:cNvPr id="236" name="Google Shape;236;g2b576efea50_0_150" descr="Course (orienteering) - Wikipedia"/>
          <p:cNvPicPr preferRelativeResize="0"/>
          <p:nvPr/>
        </p:nvPicPr>
        <p:blipFill rotWithShape="1">
          <a:blip r:embed="rId5">
            <a:alphaModFix/>
          </a:blip>
          <a:srcRect/>
          <a:stretch/>
        </p:blipFill>
        <p:spPr>
          <a:xfrm>
            <a:off x="3527374" y="3857489"/>
            <a:ext cx="2960946" cy="196399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b576efea50_0_160"/>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242" name="Google Shape;242;g2b576efea50_0_160"/>
          <p:cNvSpPr txBox="1"/>
          <p:nvPr/>
        </p:nvSpPr>
        <p:spPr>
          <a:xfrm>
            <a:off x="134911" y="1149954"/>
            <a:ext cx="30726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rPr>
              <a:t>Subject Knowledge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dirty="0">
              <a:solidFill>
                <a:schemeClr val="dk1"/>
              </a:solidFill>
              <a:latin typeface="Arial"/>
              <a:ea typeface="Arial"/>
              <a:cs typeface="Arial"/>
              <a:sym typeface="Arial"/>
            </a:endParaRPr>
          </a:p>
        </p:txBody>
      </p:sp>
      <p:sp>
        <p:nvSpPr>
          <p:cNvPr id="243" name="Google Shape;243;g2b576efea50_0_16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244" name="Google Shape;244;g2b576efea50_0_16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245" name="Google Shape;245;g2b576efea50_0_16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46" name="Google Shape;246;g2b576efea50_0_160" descr="What is a trick to get my overhand serve in volleyball? - Quora"/>
          <p:cNvPicPr preferRelativeResize="0"/>
          <p:nvPr/>
        </p:nvPicPr>
        <p:blipFill rotWithShape="1">
          <a:blip r:embed="rId4">
            <a:alphaModFix/>
          </a:blip>
          <a:srcRect/>
          <a:stretch/>
        </p:blipFill>
        <p:spPr>
          <a:xfrm>
            <a:off x="3363021" y="3917149"/>
            <a:ext cx="2573083" cy="1844675"/>
          </a:xfrm>
          <a:prstGeom prst="rect">
            <a:avLst/>
          </a:prstGeom>
          <a:noFill/>
          <a:ln w="28575" cap="flat" cmpd="sng">
            <a:solidFill>
              <a:schemeClr val="dk1"/>
            </a:solidFill>
            <a:prstDash val="solid"/>
            <a:round/>
            <a:headEnd type="none" w="sm" len="sm"/>
            <a:tailEnd type="none" w="sm" len="sm"/>
          </a:ln>
        </p:spPr>
      </p:pic>
      <p:pic>
        <p:nvPicPr>
          <p:cNvPr id="247" name="Google Shape;247;g2b576efea50_0_160"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b576efea50_0_185"/>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Half Term 4</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708561" y="220567"/>
            <a:ext cx="1591294" cy="21709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b576efea50_0_189"/>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Rugby</a:t>
            </a:r>
            <a:endParaRPr/>
          </a:p>
        </p:txBody>
      </p:sp>
      <p:sp>
        <p:nvSpPr>
          <p:cNvPr id="258" name="Google Shape;258;g2b576efea50_0_189"/>
          <p:cNvSpPr txBox="1"/>
          <p:nvPr/>
        </p:nvSpPr>
        <p:spPr>
          <a:xfrm>
            <a:off x="0" y="1168414"/>
            <a:ext cx="3040200" cy="53565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make passes over short distances to increase the chances of keeping possession of the ball.</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Ball handling: Becoming familiar with the rugby ball is crucial in order to execute specific skills. You hold the rugby ball with two hands. You catch the ball by using the ‘W Grip’.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g2b576efea50_0_189"/>
          <p:cNvSpPr txBox="1"/>
          <p:nvPr/>
        </p:nvSpPr>
        <p:spPr>
          <a:xfrm>
            <a:off x="3556659" y="1149954"/>
            <a:ext cx="2598000" cy="2862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Drop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Running onto the ball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p:txBody>
      </p:sp>
      <p:sp>
        <p:nvSpPr>
          <p:cNvPr id="260" name="Google Shape;260;g2b576efea50_0_189"/>
          <p:cNvSpPr txBox="1"/>
          <p:nvPr/>
        </p:nvSpPr>
        <p:spPr>
          <a:xfrm>
            <a:off x="6353299" y="1149954"/>
            <a:ext cx="2303700" cy="2862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tackle should be executed?</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261" name="Google Shape;261;g2b576efea50_0_189"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62" name="Google Shape;262;g2b576efea50_0_189" descr="Simple handling activities (drills and games) to develop better passers"/>
          <p:cNvPicPr preferRelativeResize="0"/>
          <p:nvPr/>
        </p:nvPicPr>
        <p:blipFill rotWithShape="1">
          <a:blip r:embed="rId4">
            <a:alphaModFix/>
          </a:blip>
          <a:srcRect/>
          <a:stretch/>
        </p:blipFill>
        <p:spPr>
          <a:xfrm>
            <a:off x="3335914" y="4152638"/>
            <a:ext cx="2818669" cy="1584522"/>
          </a:xfrm>
          <a:prstGeom prst="rect">
            <a:avLst/>
          </a:prstGeom>
          <a:noFill/>
          <a:ln w="31750" cap="flat" cmpd="sng">
            <a:solidFill>
              <a:schemeClr val="dk1"/>
            </a:solidFill>
            <a:prstDash val="solid"/>
            <a:round/>
            <a:headEnd type="none" w="sm" len="sm"/>
            <a:tailEnd type="none" w="sm" len="sm"/>
          </a:ln>
        </p:spPr>
      </p:pic>
      <p:pic>
        <p:nvPicPr>
          <p:cNvPr id="263" name="Google Shape;263;g2b576efea50_0_189"/>
          <p:cNvPicPr preferRelativeResize="0"/>
          <p:nvPr/>
        </p:nvPicPr>
        <p:blipFill rotWithShape="1">
          <a:blip r:embed="rId5">
            <a:alphaModFix/>
          </a:blip>
          <a:srcRect/>
          <a:stretch/>
        </p:blipFill>
        <p:spPr>
          <a:xfrm>
            <a:off x="765535" y="57275"/>
            <a:ext cx="967569" cy="1078521"/>
          </a:xfrm>
          <a:prstGeom prst="rect">
            <a:avLst/>
          </a:prstGeom>
          <a:noFill/>
          <a:ln>
            <a:noFill/>
          </a:ln>
        </p:spPr>
      </p:pic>
      <p:pic>
        <p:nvPicPr>
          <p:cNvPr id="264" name="Google Shape;264;g2b576efea50_0_189" descr="Get to grips with the ball"/>
          <p:cNvPicPr preferRelativeResize="0"/>
          <p:nvPr/>
        </p:nvPicPr>
        <p:blipFill rotWithShape="1">
          <a:blip r:embed="rId6">
            <a:alphaModFix/>
          </a:blip>
          <a:srcRect/>
          <a:stretch/>
        </p:blipFill>
        <p:spPr>
          <a:xfrm>
            <a:off x="6353299" y="4107489"/>
            <a:ext cx="2448564" cy="1674819"/>
          </a:xfrm>
          <a:prstGeom prst="rect">
            <a:avLst/>
          </a:prstGeom>
          <a:noFill/>
          <a:ln w="28575" cap="flat" cmpd="sng">
            <a:solidFill>
              <a:schemeClr val="dk1"/>
            </a:solidFill>
            <a:prstDash val="solid"/>
            <a:round/>
            <a:headEnd type="none" w="sm" len="sm"/>
            <a:tailEnd type="none" w="sm" len="sm"/>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b576efea50_0_200"/>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OAA</a:t>
            </a:r>
            <a:endParaRPr sz="1800" b="1">
              <a:solidFill>
                <a:schemeClr val="lt1"/>
              </a:solidFill>
              <a:latin typeface="Calibri"/>
              <a:ea typeface="Calibri"/>
              <a:cs typeface="Calibri"/>
              <a:sym typeface="Calibri"/>
            </a:endParaRPr>
          </a:p>
        </p:txBody>
      </p:sp>
      <p:sp>
        <p:nvSpPr>
          <p:cNvPr id="270" name="Google Shape;270;g2b576efea50_0_200"/>
          <p:cNvSpPr txBox="1"/>
          <p:nvPr/>
        </p:nvSpPr>
        <p:spPr>
          <a:xfrm>
            <a:off x="68283" y="1196120"/>
            <a:ext cx="3040200" cy="56337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Symbols: Within orienteering there are key symbols that you may see on a map which you may need to identify. A triangle is used to indicate the start and a double circle indicates the finishing point.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Control Point: These are points within the map which you need to find. They may have directions of where to go next or you may need to write the control point down and decipher a code at the end of the route.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g2b576efea50_0_200"/>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Common goal</a:t>
            </a:r>
            <a:endParaRPr sz="1800">
              <a:solidFill>
                <a:schemeClr val="dk1"/>
              </a:solidFill>
              <a:latin typeface="Arial"/>
              <a:ea typeface="Arial"/>
              <a:cs typeface="Arial"/>
              <a:sym typeface="Arial"/>
            </a:endParaRPr>
          </a:p>
        </p:txBody>
      </p:sp>
      <p:sp>
        <p:nvSpPr>
          <p:cNvPr id="272" name="Google Shape;272;g2b576efea50_0_200"/>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complete this task in the fastest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do we need to think about when planning our route?</a:t>
            </a:r>
            <a:endParaRPr/>
          </a:p>
        </p:txBody>
      </p:sp>
      <p:pic>
        <p:nvPicPr>
          <p:cNvPr id="273" name="Google Shape;273;g2b576efea50_0_200"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274" name="Google Shape;274;g2b576efea50_0_200" descr="A complete introductory orienteering activity package for schools"/>
          <p:cNvPicPr preferRelativeResize="0"/>
          <p:nvPr/>
        </p:nvPicPr>
        <p:blipFill rotWithShape="1">
          <a:blip r:embed="rId4">
            <a:alphaModFix/>
          </a:blip>
          <a:srcRect/>
          <a:stretch/>
        </p:blipFill>
        <p:spPr>
          <a:xfrm>
            <a:off x="6447930" y="3781520"/>
            <a:ext cx="2209182" cy="2039964"/>
          </a:xfrm>
          <a:prstGeom prst="rect">
            <a:avLst/>
          </a:prstGeom>
          <a:noFill/>
          <a:ln>
            <a:noFill/>
          </a:ln>
        </p:spPr>
      </p:pic>
      <p:pic>
        <p:nvPicPr>
          <p:cNvPr id="275" name="Google Shape;275;g2b576efea50_0_200" descr="Course (orienteering) - Wikipedia"/>
          <p:cNvPicPr preferRelativeResize="0"/>
          <p:nvPr/>
        </p:nvPicPr>
        <p:blipFill rotWithShape="1">
          <a:blip r:embed="rId5">
            <a:alphaModFix/>
          </a:blip>
          <a:srcRect/>
          <a:stretch/>
        </p:blipFill>
        <p:spPr>
          <a:xfrm>
            <a:off x="3527374" y="3857489"/>
            <a:ext cx="2960946" cy="196399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b576efea50_0_210"/>
          <p:cNvSpPr/>
          <p:nvPr/>
        </p:nvSpPr>
        <p:spPr>
          <a:xfrm>
            <a:off x="846083" y="70338"/>
            <a:ext cx="69264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sz="1800" b="1">
              <a:solidFill>
                <a:schemeClr val="lt1"/>
              </a:solidFill>
              <a:latin typeface="Calibri"/>
              <a:ea typeface="Calibri"/>
              <a:cs typeface="Calibri"/>
              <a:sym typeface="Calibri"/>
            </a:endParaRPr>
          </a:p>
        </p:txBody>
      </p:sp>
      <p:sp>
        <p:nvSpPr>
          <p:cNvPr id="281" name="Google Shape;281;g2b576efea50_0_210"/>
          <p:cNvSpPr txBox="1"/>
          <p:nvPr/>
        </p:nvSpPr>
        <p:spPr>
          <a:xfrm>
            <a:off x="0" y="1168414"/>
            <a:ext cx="3855600" cy="42483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Agilities: This is how you can adapt your routines to suit the needs of your partner. For example, forward rolls, pike jumps, backwards rolls.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Standards: You are expected to sit in the ready position. You put your hands flat on the floor, behind your back. Your sat with your legs out in front of you and your toes are pointing. You finish your routines with your hands in the air and on your tippy toes.</a:t>
            </a:r>
            <a:endParaRPr/>
          </a:p>
        </p:txBody>
      </p:sp>
      <p:sp>
        <p:nvSpPr>
          <p:cNvPr id="282" name="Google Shape;282;g2b576efea50_0_210"/>
          <p:cNvSpPr txBox="1"/>
          <p:nvPr/>
        </p:nvSpPr>
        <p:spPr>
          <a:xfrm>
            <a:off x="4821579" y="1168414"/>
            <a:ext cx="3529800" cy="20319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Aesthetic Appreciation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Body tension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Core strength</a:t>
            </a:r>
            <a:endParaRPr/>
          </a:p>
        </p:txBody>
      </p:sp>
      <p:pic>
        <p:nvPicPr>
          <p:cNvPr id="283" name="Google Shape;283;g2b576efea50_0_210"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284" name="Google Shape;284;g2b576efea50_0_210" descr="Being the leadoff gymnast can be a challenge | Beavers Sports |  gazettetimes.com"/>
          <p:cNvPicPr preferRelativeResize="0"/>
          <p:nvPr/>
        </p:nvPicPr>
        <p:blipFill rotWithShape="1">
          <a:blip r:embed="rId4">
            <a:alphaModFix/>
          </a:blip>
          <a:srcRect/>
          <a:stretch/>
        </p:blipFill>
        <p:spPr>
          <a:xfrm>
            <a:off x="4076058" y="3326116"/>
            <a:ext cx="1491041" cy="2397283"/>
          </a:xfrm>
          <a:prstGeom prst="rect">
            <a:avLst/>
          </a:prstGeom>
          <a:noFill/>
          <a:ln w="28575" cap="flat" cmpd="sng">
            <a:solidFill>
              <a:schemeClr val="dk1"/>
            </a:solidFill>
            <a:prstDash val="solid"/>
            <a:round/>
            <a:headEnd type="none" w="sm" len="sm"/>
            <a:tailEnd type="none" w="sm" len="sm"/>
          </a:ln>
        </p:spPr>
      </p:pic>
      <p:pic>
        <p:nvPicPr>
          <p:cNvPr id="285" name="Google Shape;285;g2b576efea50_0_210" descr="C 264 : PIKE JUMP"/>
          <p:cNvPicPr preferRelativeResize="0"/>
          <p:nvPr/>
        </p:nvPicPr>
        <p:blipFill rotWithShape="1">
          <a:blip r:embed="rId5">
            <a:alphaModFix/>
          </a:blip>
          <a:srcRect/>
          <a:stretch/>
        </p:blipFill>
        <p:spPr>
          <a:xfrm>
            <a:off x="5787437" y="3292072"/>
            <a:ext cx="3239928" cy="1660928"/>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b576efea50_0_219"/>
          <p:cNvSpPr/>
          <p:nvPr/>
        </p:nvSpPr>
        <p:spPr>
          <a:xfrm>
            <a:off x="846083" y="57275"/>
            <a:ext cx="6967800" cy="63960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291" name="Google Shape;291;g2b576efea50_0_219"/>
          <p:cNvSpPr txBox="1"/>
          <p:nvPr/>
        </p:nvSpPr>
        <p:spPr>
          <a:xfrm>
            <a:off x="0" y="1168414"/>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use the push pass over shorter distances and a drive over a longer distance by using the open stick.</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Hockey players can dribble with the ball and look to use the head of the stick to keep close control of the ball. Always try to dribble in front of you when advancing down the pitch.</a:t>
            </a:r>
            <a:endParaRPr sz="1800">
              <a:solidFill>
                <a:schemeClr val="dk1"/>
              </a:solidFill>
              <a:latin typeface="Arial"/>
              <a:ea typeface="Arial"/>
              <a:cs typeface="Arial"/>
              <a:sym typeface="Arial"/>
            </a:endParaRPr>
          </a:p>
        </p:txBody>
      </p:sp>
      <p:sp>
        <p:nvSpPr>
          <p:cNvPr id="292" name="Google Shape;292;g2b576efea50_0_219"/>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Push pass</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Drives </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Close control</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u="sng">
                <a:solidFill>
                  <a:schemeClr val="dk1"/>
                </a:solidFill>
                <a:latin typeface="Arial"/>
                <a:ea typeface="Arial"/>
                <a:cs typeface="Arial"/>
                <a:sym typeface="Arial"/>
              </a:rPr>
              <a:t>Decision making</a:t>
            </a:r>
            <a:endParaRPr sz="1800" u="sng">
              <a:solidFill>
                <a:schemeClr val="dk1"/>
              </a:solidFill>
              <a:latin typeface="Arial"/>
              <a:ea typeface="Arial"/>
              <a:cs typeface="Arial"/>
              <a:sym typeface="Arial"/>
            </a:endParaRPr>
          </a:p>
        </p:txBody>
      </p:sp>
      <p:sp>
        <p:nvSpPr>
          <p:cNvPr id="293" name="Google Shape;293;g2b576efea50_0_219"/>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should I dribble with the ball?</a:t>
            </a:r>
            <a:endParaRPr sz="1800">
              <a:solidFill>
                <a:schemeClr val="dk1"/>
              </a:solidFill>
              <a:latin typeface="Arial"/>
              <a:ea typeface="Arial"/>
              <a:cs typeface="Arial"/>
              <a:sym typeface="Arial"/>
            </a:endParaRPr>
          </a:p>
        </p:txBody>
      </p:sp>
      <p:pic>
        <p:nvPicPr>
          <p:cNvPr id="294" name="Google Shape;294;g2b576efea50_0_219" descr="Look Say Cover Write Check Display Banner (teacher made)"/>
          <p:cNvPicPr preferRelativeResize="0"/>
          <p:nvPr/>
        </p:nvPicPr>
        <p:blipFill rotWithShape="1">
          <a:blip r:embed="rId3">
            <a:alphaModFix/>
          </a:blip>
          <a:srcRect l="3659" t="6023" r="3464" b="61041"/>
          <a:stretch/>
        </p:blipFill>
        <p:spPr>
          <a:xfrm>
            <a:off x="3356490" y="5840583"/>
            <a:ext cx="5596188" cy="812287"/>
          </a:xfrm>
          <a:prstGeom prst="rect">
            <a:avLst/>
          </a:prstGeom>
          <a:noFill/>
          <a:ln>
            <a:noFill/>
          </a:ln>
        </p:spPr>
      </p:pic>
      <p:pic>
        <p:nvPicPr>
          <p:cNvPr id="295" name="Google Shape;295;g2b576efea50_0_219" descr="Push Pass Passing &amp; Receiving - Hockey Drills, | Sportplan"/>
          <p:cNvPicPr preferRelativeResize="0"/>
          <p:nvPr/>
        </p:nvPicPr>
        <p:blipFill rotWithShape="1">
          <a:blip r:embed="rId4">
            <a:alphaModFix/>
          </a:blip>
          <a:srcRect/>
          <a:stretch/>
        </p:blipFill>
        <p:spPr>
          <a:xfrm>
            <a:off x="3210165" y="3666450"/>
            <a:ext cx="2934741" cy="1965960"/>
          </a:xfrm>
          <a:prstGeom prst="rect">
            <a:avLst/>
          </a:prstGeom>
          <a:noFill/>
          <a:ln w="28575" cap="flat" cmpd="sng">
            <a:solidFill>
              <a:schemeClr val="dk1"/>
            </a:solidFill>
            <a:prstDash val="solid"/>
            <a:round/>
            <a:headEnd type="none" w="sm" len="sm"/>
            <a:tailEnd type="none" w="sm" len="sm"/>
          </a:ln>
        </p:spPr>
      </p:pic>
      <p:pic>
        <p:nvPicPr>
          <p:cNvPr id="296" name="Google Shape;296;g2b576efea50_0_219"/>
          <p:cNvPicPr preferRelativeResize="0"/>
          <p:nvPr/>
        </p:nvPicPr>
        <p:blipFill rotWithShape="1">
          <a:blip r:embed="rId5">
            <a:alphaModFix/>
          </a:blip>
          <a:srcRect r="52116"/>
          <a:stretch/>
        </p:blipFill>
        <p:spPr>
          <a:xfrm>
            <a:off x="6314988" y="3666450"/>
            <a:ext cx="2637690" cy="2001084"/>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b576efea50_0_229"/>
          <p:cNvSpPr/>
          <p:nvPr/>
        </p:nvSpPr>
        <p:spPr>
          <a:xfrm>
            <a:off x="891594" y="87707"/>
            <a:ext cx="68670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Volleyball</a:t>
            </a:r>
            <a:endParaRPr sz="1800" b="1">
              <a:solidFill>
                <a:schemeClr val="lt1"/>
              </a:solidFill>
              <a:latin typeface="Calibri"/>
              <a:ea typeface="Calibri"/>
              <a:cs typeface="Calibri"/>
              <a:sym typeface="Calibri"/>
            </a:endParaRPr>
          </a:p>
        </p:txBody>
      </p:sp>
      <p:sp>
        <p:nvSpPr>
          <p:cNvPr id="302" name="Google Shape;302;g2b576efea50_0_229"/>
          <p:cNvSpPr txBox="1"/>
          <p:nvPr/>
        </p:nvSpPr>
        <p:spPr>
          <a:xfrm>
            <a:off x="134911" y="1149954"/>
            <a:ext cx="30726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Overarm Serve: This is a serve in which the player tosses the ball with one hand and strikes it in the air above their head with the other hand. Make sure you contact the ball with an open palm.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Positioning: There are seven positions on a volleyball court: outside hitter, opposite setter, middle blocker, libero, defensive specialist, and serving specialist.</a:t>
            </a:r>
            <a:endParaRPr sz="1800">
              <a:solidFill>
                <a:schemeClr val="dk1"/>
              </a:solidFill>
              <a:latin typeface="Arial"/>
              <a:ea typeface="Arial"/>
              <a:cs typeface="Arial"/>
              <a:sym typeface="Arial"/>
            </a:endParaRPr>
          </a:p>
        </p:txBody>
      </p:sp>
      <p:sp>
        <p:nvSpPr>
          <p:cNvPr id="303" name="Google Shape;303;g2b576efea50_0_229"/>
          <p:cNvSpPr txBox="1"/>
          <p:nvPr/>
        </p:nvSpPr>
        <p:spPr>
          <a:xfrm>
            <a:off x="3556659" y="1149954"/>
            <a:ext cx="2598000" cy="25860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Strength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Open palm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 and arrow</a:t>
            </a:r>
            <a:endParaRPr sz="1800">
              <a:solidFill>
                <a:schemeClr val="dk1"/>
              </a:solidFill>
              <a:latin typeface="Arial"/>
              <a:ea typeface="Arial"/>
              <a:cs typeface="Arial"/>
              <a:sym typeface="Arial"/>
            </a:endParaRPr>
          </a:p>
        </p:txBody>
      </p:sp>
      <p:sp>
        <p:nvSpPr>
          <p:cNvPr id="304" name="Google Shape;304;g2b576efea50_0_229"/>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factors do we need to think when performing the overarm 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my team keep the ball after a serve?</a:t>
            </a:r>
            <a:endParaRPr/>
          </a:p>
        </p:txBody>
      </p:sp>
      <p:pic>
        <p:nvPicPr>
          <p:cNvPr id="305" name="Google Shape;305;g2b576efea50_0_229"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06" name="Google Shape;306;g2b576efea50_0_229" descr="What is a trick to get my overhand serve in volleyball? - Quora"/>
          <p:cNvPicPr preferRelativeResize="0"/>
          <p:nvPr/>
        </p:nvPicPr>
        <p:blipFill rotWithShape="1">
          <a:blip r:embed="rId4">
            <a:alphaModFix/>
          </a:blip>
          <a:srcRect/>
          <a:stretch/>
        </p:blipFill>
        <p:spPr>
          <a:xfrm>
            <a:off x="3363021" y="3917149"/>
            <a:ext cx="2573083" cy="1844675"/>
          </a:xfrm>
          <a:prstGeom prst="rect">
            <a:avLst/>
          </a:prstGeom>
          <a:noFill/>
          <a:ln w="28575" cap="flat" cmpd="sng">
            <a:solidFill>
              <a:schemeClr val="dk1"/>
            </a:solidFill>
            <a:prstDash val="solid"/>
            <a:round/>
            <a:headEnd type="none" w="sm" len="sm"/>
            <a:tailEnd type="none" w="sm" len="sm"/>
          </a:ln>
        </p:spPr>
      </p:pic>
      <p:pic>
        <p:nvPicPr>
          <p:cNvPr id="307" name="Google Shape;307;g2b576efea50_0_229" descr="3 Ways to Serve a Volleyball Overhand - wikiHow"/>
          <p:cNvPicPr preferRelativeResize="0"/>
          <p:nvPr/>
        </p:nvPicPr>
        <p:blipFill rotWithShape="1">
          <a:blip r:embed="rId5">
            <a:alphaModFix/>
          </a:blip>
          <a:srcRect/>
          <a:stretch/>
        </p:blipFill>
        <p:spPr>
          <a:xfrm>
            <a:off x="6154584" y="3827221"/>
            <a:ext cx="2699374" cy="2024531"/>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b576efea50_0_254"/>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Half Term 5</a:t>
            </a:r>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71616" y="285221"/>
            <a:ext cx="1711366" cy="23347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p:nvPr/>
        </p:nvSpPr>
        <p:spPr>
          <a:xfrm>
            <a:off x="846084" y="70338"/>
            <a:ext cx="6954025"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Netball</a:t>
            </a:r>
            <a:endParaRPr sz="1800" b="1">
              <a:solidFill>
                <a:schemeClr val="lt1"/>
              </a:solidFill>
              <a:latin typeface="Calibri"/>
              <a:ea typeface="Calibri"/>
              <a:cs typeface="Calibri"/>
              <a:sym typeface="Calibri"/>
            </a:endParaRPr>
          </a:p>
        </p:txBody>
      </p:sp>
      <p:sp>
        <p:nvSpPr>
          <p:cNvPr id="48" name="Google Shape;48;p3"/>
          <p:cNvSpPr txBox="1"/>
          <p:nvPr/>
        </p:nvSpPr>
        <p:spPr>
          <a:xfrm>
            <a:off x="154380" y="1149954"/>
            <a:ext cx="3040083" cy="5078313"/>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rPr>
              <a:t>Subject Knowledge</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Passing: The aim of passing is to keep possession of the ball with your teammates. You can conduct this through executing a bounce pass, chest pass, and/or a shoulder pass.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1</a:t>
            </a:r>
            <a:r>
              <a:rPr lang="en-US" sz="1800" baseline="30000" dirty="0">
                <a:solidFill>
                  <a:schemeClr val="dk1"/>
                </a:solidFill>
                <a:latin typeface="Arial"/>
                <a:ea typeface="Arial"/>
                <a:cs typeface="Arial"/>
                <a:sym typeface="Arial"/>
              </a:rPr>
              <a:t>st</a:t>
            </a:r>
            <a:r>
              <a:rPr lang="en-US" sz="1800" dirty="0">
                <a:solidFill>
                  <a:schemeClr val="dk1"/>
                </a:solidFill>
                <a:latin typeface="Arial"/>
                <a:ea typeface="Arial"/>
                <a:cs typeface="Arial"/>
                <a:sym typeface="Arial"/>
              </a:rPr>
              <a:t> stage of defense: This defensive principle outlines the man to man marking which occurs within the game. This principle outlines how to mark a specific player on court.</a:t>
            </a:r>
            <a:endParaRPr sz="1800" dirty="0">
              <a:solidFill>
                <a:schemeClr val="dk1"/>
              </a:solidFill>
              <a:latin typeface="Arial"/>
              <a:ea typeface="Arial"/>
              <a:cs typeface="Arial"/>
              <a:sym typeface="Arial"/>
            </a:endParaRPr>
          </a:p>
        </p:txBody>
      </p:sp>
      <p:sp>
        <p:nvSpPr>
          <p:cNvPr id="49" name="Google Shape;49;p3"/>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Trajectory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Precision </a:t>
            </a:r>
            <a:endParaRPr/>
          </a:p>
        </p:txBody>
      </p:sp>
      <p:sp>
        <p:nvSpPr>
          <p:cNvPr id="50" name="Google Shape;50;p3"/>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move the ball quickly within a game scenario?</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would I use man to man marking in a game scenario?</a:t>
            </a:r>
            <a:endParaRPr sz="1800">
              <a:solidFill>
                <a:schemeClr val="dk1"/>
              </a:solidFill>
              <a:latin typeface="Arial"/>
              <a:ea typeface="Arial"/>
              <a:cs typeface="Arial"/>
              <a:sym typeface="Arial"/>
            </a:endParaRPr>
          </a:p>
        </p:txBody>
      </p:sp>
      <p:pic>
        <p:nvPicPr>
          <p:cNvPr id="51" name="Google Shape;51;p3"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52" name="Google Shape;52;p3" descr="Netball Passing Drills - ActiveSG"/>
          <p:cNvPicPr preferRelativeResize="0"/>
          <p:nvPr/>
        </p:nvPicPr>
        <p:blipFill rotWithShape="1">
          <a:blip r:embed="rId4">
            <a:alphaModFix/>
          </a:blip>
          <a:srcRect/>
          <a:stretch/>
        </p:blipFill>
        <p:spPr>
          <a:xfrm>
            <a:off x="3455525" y="3843264"/>
            <a:ext cx="2636711" cy="2100432"/>
          </a:xfrm>
          <a:prstGeom prst="rect">
            <a:avLst/>
          </a:prstGeom>
          <a:noFill/>
          <a:ln>
            <a:noFill/>
          </a:ln>
        </p:spPr>
      </p:pic>
      <p:pic>
        <p:nvPicPr>
          <p:cNvPr id="53" name="Google Shape;53;p3" descr="The 3 Stages of Defence - playnetball"/>
          <p:cNvPicPr preferRelativeResize="0"/>
          <p:nvPr/>
        </p:nvPicPr>
        <p:blipFill rotWithShape="1">
          <a:blip r:embed="rId5">
            <a:alphaModFix/>
          </a:blip>
          <a:srcRect/>
          <a:stretch/>
        </p:blipFill>
        <p:spPr>
          <a:xfrm>
            <a:off x="6162807" y="3843264"/>
            <a:ext cx="2740270" cy="199244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b576efea50_0_258"/>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Athletics</a:t>
            </a:r>
            <a:endParaRPr sz="1800" b="1" i="0" u="none" strike="noStrike" cap="none">
              <a:solidFill>
                <a:schemeClr val="lt1"/>
              </a:solidFill>
              <a:latin typeface="Calibri"/>
              <a:ea typeface="Calibri"/>
              <a:cs typeface="Calibri"/>
              <a:sym typeface="Calibri"/>
            </a:endParaRPr>
          </a:p>
        </p:txBody>
      </p:sp>
      <p:sp>
        <p:nvSpPr>
          <p:cNvPr id="318" name="Google Shape;318;g2b576efea50_0_258"/>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Pacing: Within middle distance events, it is important to consider the speed in which you are running. You must pace yourself in order to finish the race and to leave something in the tank for the last 100m.</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Health and Safety: It is important to follow the protocols for each event in order for you to be safe and your peers to be safe when partaking in the events.</a:t>
            </a:r>
            <a:endParaRPr/>
          </a:p>
        </p:txBody>
      </p:sp>
      <p:sp>
        <p:nvSpPr>
          <p:cNvPr id="319" name="Google Shape;319;g2b576efea50_0_258"/>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Personal best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Optimum performance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Wide base of support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Recovery </a:t>
            </a:r>
            <a:endParaRPr/>
          </a:p>
        </p:txBody>
      </p:sp>
      <p:sp>
        <p:nvSpPr>
          <p:cNvPr id="320" name="Google Shape;320;g2b576efea50_0_258"/>
          <p:cNvSpPr txBox="1"/>
          <p:nvPr/>
        </p:nvSpPr>
        <p:spPr>
          <a:xfrm>
            <a:off x="6353299" y="1149954"/>
            <a:ext cx="2303700" cy="23088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aspect of the 100M should I be at my optimum 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advantages could I use during the relay event?</a:t>
            </a:r>
            <a:endParaRPr/>
          </a:p>
        </p:txBody>
      </p:sp>
      <p:pic>
        <p:nvPicPr>
          <p:cNvPr id="321" name="Google Shape;321;g2b576efea50_0_25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22" name="Google Shape;322;g2b576efea50_0_258" descr="The Art of Pacing Is More Complicated than You Think - Outside Online"/>
          <p:cNvPicPr preferRelativeResize="0"/>
          <p:nvPr/>
        </p:nvPicPr>
        <p:blipFill rotWithShape="1">
          <a:blip r:embed="rId4">
            <a:alphaModFix/>
          </a:blip>
          <a:srcRect/>
          <a:stretch/>
        </p:blipFill>
        <p:spPr>
          <a:xfrm>
            <a:off x="3332416" y="3582876"/>
            <a:ext cx="3046410" cy="1949245"/>
          </a:xfrm>
          <a:prstGeom prst="rect">
            <a:avLst/>
          </a:prstGeom>
          <a:noFill/>
          <a:ln>
            <a:noFill/>
          </a:ln>
        </p:spPr>
      </p:pic>
      <p:pic>
        <p:nvPicPr>
          <p:cNvPr id="323" name="Google Shape;323;g2b576efea50_0_258" descr="Athletics Coach Award Health &amp; Safety"/>
          <p:cNvPicPr preferRelativeResize="0"/>
          <p:nvPr/>
        </p:nvPicPr>
        <p:blipFill rotWithShape="1">
          <a:blip r:embed="rId5">
            <a:alphaModFix/>
          </a:blip>
          <a:srcRect/>
          <a:stretch/>
        </p:blipFill>
        <p:spPr>
          <a:xfrm>
            <a:off x="6590868" y="3582876"/>
            <a:ext cx="2390775" cy="191452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b576efea50_0_268"/>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Tennis</a:t>
            </a:r>
            <a:endParaRPr sz="1800" b="1">
              <a:solidFill>
                <a:schemeClr val="lt1"/>
              </a:solidFill>
              <a:latin typeface="Calibri"/>
              <a:ea typeface="Calibri"/>
              <a:cs typeface="Calibri"/>
              <a:sym typeface="Calibri"/>
            </a:endParaRPr>
          </a:p>
        </p:txBody>
      </p:sp>
      <p:sp>
        <p:nvSpPr>
          <p:cNvPr id="329" name="Google Shape;329;g2b576efea50_0_268"/>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Court Familiarization: You are gong to be able to identify lines on the court and the rules associated with this. Singles dimensions are narrow whereas doubles dimensions are wide.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Groundstrokes: In Tennis, there are two groundstrokes, forehand and backhand. Those are used to hit the ball over the net and land in the court dimensions.</a:t>
            </a:r>
            <a:endParaRPr/>
          </a:p>
        </p:txBody>
      </p:sp>
      <p:sp>
        <p:nvSpPr>
          <p:cNvPr id="330" name="Google Shape;330;g2b576efea50_0_268"/>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Forehand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Backhand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‘Knees to Trees’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Volley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Shot selection</a:t>
            </a:r>
            <a:endParaRPr/>
          </a:p>
        </p:txBody>
      </p:sp>
      <p:sp>
        <p:nvSpPr>
          <p:cNvPr id="331" name="Google Shape;331;g2b576efea50_0_268"/>
          <p:cNvSpPr txBox="1"/>
          <p:nvPr/>
        </p:nvSpPr>
        <p:spPr>
          <a:xfrm>
            <a:off x="6353299" y="1149954"/>
            <a:ext cx="2303700" cy="2031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repeatedly hit the ball over the net?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win a point against my opponent?</a:t>
            </a:r>
            <a:endParaRPr/>
          </a:p>
        </p:txBody>
      </p:sp>
      <p:pic>
        <p:nvPicPr>
          <p:cNvPr id="332" name="Google Shape;332;g2b576efea50_0_26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33" name="Google Shape;333;g2b576efea50_0_268" descr="What Are The Tennis Court Lines?"/>
          <p:cNvPicPr preferRelativeResize="0"/>
          <p:nvPr/>
        </p:nvPicPr>
        <p:blipFill rotWithShape="1">
          <a:blip r:embed="rId4">
            <a:alphaModFix/>
          </a:blip>
          <a:srcRect/>
          <a:stretch/>
        </p:blipFill>
        <p:spPr>
          <a:xfrm>
            <a:off x="3108366" y="3296383"/>
            <a:ext cx="3642954" cy="2647314"/>
          </a:xfrm>
          <a:prstGeom prst="rect">
            <a:avLst/>
          </a:prstGeom>
          <a:noFill/>
          <a:ln>
            <a:noFill/>
          </a:ln>
        </p:spPr>
      </p:pic>
      <p:pic>
        <p:nvPicPr>
          <p:cNvPr id="334" name="Google Shape;334;g2b576efea50_0_268" descr="The rules - TENNIS"/>
          <p:cNvPicPr preferRelativeResize="0"/>
          <p:nvPr/>
        </p:nvPicPr>
        <p:blipFill rotWithShape="1">
          <a:blip r:embed="rId5">
            <a:alphaModFix/>
          </a:blip>
          <a:srcRect/>
          <a:stretch/>
        </p:blipFill>
        <p:spPr>
          <a:xfrm>
            <a:off x="6564842" y="3980809"/>
            <a:ext cx="2487085" cy="1226191"/>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b576efea50_0_278"/>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Cricket</a:t>
            </a:r>
            <a:endParaRPr sz="1800" b="1">
              <a:solidFill>
                <a:schemeClr val="lt1"/>
              </a:solidFill>
              <a:latin typeface="Calibri"/>
              <a:ea typeface="Calibri"/>
              <a:cs typeface="Calibri"/>
              <a:sym typeface="Calibri"/>
            </a:endParaRPr>
          </a:p>
        </p:txBody>
      </p:sp>
      <p:sp>
        <p:nvSpPr>
          <p:cNvPr id="340" name="Google Shape;340;g2b576efea50_0_278"/>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Fielding Principles: In cricket, an important aspect of the game is fielding. This is either catching a ball, stopping a ball, throwing the ball back to the wicketkeeper.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Bowling Principles: Your aim is to hit the wickets at the batters end. You grip the ball with your fingers, conduct a steady run up, side on delivery action, with a high 12 o’clock release point.</a:t>
            </a:r>
            <a:endParaRPr/>
          </a:p>
        </p:txBody>
      </p:sp>
      <p:sp>
        <p:nvSpPr>
          <p:cNvPr id="341" name="Google Shape;341;g2b576efea50_0_278"/>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Underarm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Overarm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Retrieval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Sideways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Release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Catching </a:t>
            </a:r>
            <a:endParaRPr/>
          </a:p>
        </p:txBody>
      </p:sp>
      <p:sp>
        <p:nvSpPr>
          <p:cNvPr id="342" name="Google Shape;342;g2b576efea50_0_278"/>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get the ball to the wicketkeeper quicker?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bowl a delivery which is going to cause them to be out?</a:t>
            </a:r>
            <a:endParaRPr/>
          </a:p>
        </p:txBody>
      </p:sp>
      <p:pic>
        <p:nvPicPr>
          <p:cNvPr id="343" name="Google Shape;343;g2b576efea50_0_278"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44" name="Google Shape;344;g2b576efea50_0_278" descr="Biomechanics blog: Pace Bowling"/>
          <p:cNvPicPr preferRelativeResize="0"/>
          <p:nvPr/>
        </p:nvPicPr>
        <p:blipFill rotWithShape="1">
          <a:blip r:embed="rId4">
            <a:alphaModFix/>
          </a:blip>
          <a:srcRect/>
          <a:stretch/>
        </p:blipFill>
        <p:spPr>
          <a:xfrm>
            <a:off x="3306890" y="4181992"/>
            <a:ext cx="5787002" cy="1305195"/>
          </a:xfrm>
          <a:prstGeom prst="rect">
            <a:avLst/>
          </a:prstGeom>
          <a:no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b576efea50_0_287"/>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Rounders/Softball</a:t>
            </a:r>
            <a:endParaRPr sz="1800" b="1">
              <a:solidFill>
                <a:schemeClr val="lt1"/>
              </a:solidFill>
              <a:latin typeface="Calibri"/>
              <a:ea typeface="Calibri"/>
              <a:cs typeface="Calibri"/>
              <a:sym typeface="Calibri"/>
            </a:endParaRPr>
          </a:p>
        </p:txBody>
      </p:sp>
      <p:sp>
        <p:nvSpPr>
          <p:cNvPr id="350" name="Google Shape;350;g2b576efea50_0_287"/>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Fielding Techniques: You will experience the rolling barrier which is used within shorter distances. You will also look at meeting the ball to perform a more efficient throw.</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Batting Technique: Standing sideways on, using hand-eye co-ordination, hitting through the middle of the ball. Make sure that you stand within the designated square when you are batting!</a:t>
            </a:r>
            <a:endParaRPr/>
          </a:p>
        </p:txBody>
      </p:sp>
      <p:sp>
        <p:nvSpPr>
          <p:cNvPr id="351" name="Google Shape;351;g2b576efea50_0_287"/>
          <p:cNvSpPr txBox="1"/>
          <p:nvPr/>
        </p:nvSpPr>
        <p:spPr>
          <a:xfrm>
            <a:off x="3556659" y="1149954"/>
            <a:ext cx="2598000" cy="17547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Rolling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Backstop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Bowler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Batter</a:t>
            </a:r>
            <a:endParaRPr/>
          </a:p>
        </p:txBody>
      </p:sp>
      <p:sp>
        <p:nvSpPr>
          <p:cNvPr id="352" name="Google Shape;352;g2b576efea50_0_287"/>
          <p:cNvSpPr txBox="1"/>
          <p:nvPr/>
        </p:nvSpPr>
        <p:spPr>
          <a:xfrm>
            <a:off x="6353299" y="1149954"/>
            <a:ext cx="2303700" cy="14775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area of the pitch should I aim to hit the ball into?</a:t>
            </a:r>
            <a:endParaRPr/>
          </a:p>
        </p:txBody>
      </p:sp>
      <p:pic>
        <p:nvPicPr>
          <p:cNvPr id="353" name="Google Shape;353;g2b576efea50_0_287"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54" name="Google Shape;354;g2b576efea50_0_287"/>
          <p:cNvPicPr preferRelativeResize="0"/>
          <p:nvPr/>
        </p:nvPicPr>
        <p:blipFill rotWithShape="1">
          <a:blip r:embed="rId4">
            <a:alphaModFix/>
          </a:blip>
          <a:srcRect/>
          <a:stretch/>
        </p:blipFill>
        <p:spPr>
          <a:xfrm>
            <a:off x="3306889" y="3089522"/>
            <a:ext cx="2847695" cy="2002739"/>
          </a:xfrm>
          <a:prstGeom prst="rect">
            <a:avLst/>
          </a:prstGeom>
          <a:noFill/>
          <a:ln>
            <a:noFill/>
          </a:ln>
        </p:spPr>
      </p:pic>
      <p:pic>
        <p:nvPicPr>
          <p:cNvPr id="355" name="Google Shape;355;g2b576efea50_0_287"/>
          <p:cNvPicPr preferRelativeResize="0"/>
          <p:nvPr/>
        </p:nvPicPr>
        <p:blipFill rotWithShape="1">
          <a:blip r:embed="rId5">
            <a:alphaModFix/>
          </a:blip>
          <a:srcRect/>
          <a:stretch/>
        </p:blipFill>
        <p:spPr>
          <a:xfrm>
            <a:off x="6353107" y="3089523"/>
            <a:ext cx="2660048" cy="2002739"/>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rgbClr val="AEC5E1"/>
            </a:gs>
            <a:gs pos="83000">
              <a:srgbClr val="AEC5E1"/>
            </a:gs>
            <a:gs pos="100000">
              <a:srgbClr val="C8D8EB"/>
            </a:gs>
          </a:gsLst>
          <a:lin ang="5400012" scaled="0"/>
        </a:gradFill>
        <a:effectLst/>
      </p:bgPr>
    </p:bg>
    <p:spTree>
      <p:nvGrpSpPr>
        <p:cNvPr id="1" name="Shape 359"/>
        <p:cNvGrpSpPr/>
        <p:nvPr/>
      </p:nvGrpSpPr>
      <p:grpSpPr>
        <a:xfrm>
          <a:off x="0" y="0"/>
          <a:ext cx="0" cy="0"/>
          <a:chOff x="0" y="0"/>
          <a:chExt cx="0" cy="0"/>
        </a:xfrm>
      </p:grpSpPr>
      <p:sp>
        <p:nvSpPr>
          <p:cNvPr id="360" name="Google Shape;360;g2b576efea50_0_297"/>
          <p:cNvSpPr/>
          <p:nvPr/>
        </p:nvSpPr>
        <p:spPr>
          <a:xfrm>
            <a:off x="846084" y="70337"/>
            <a:ext cx="6857100" cy="7050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Fitness</a:t>
            </a:r>
            <a:endParaRPr sz="1600" b="1">
              <a:solidFill>
                <a:schemeClr val="lt1"/>
              </a:solidFill>
              <a:latin typeface="Calibri"/>
              <a:ea typeface="Calibri"/>
              <a:cs typeface="Calibri"/>
              <a:sym typeface="Calibri"/>
            </a:endParaRPr>
          </a:p>
        </p:txBody>
      </p:sp>
      <p:sp>
        <p:nvSpPr>
          <p:cNvPr id="361" name="Google Shape;361;g2b576efea50_0_297"/>
          <p:cNvSpPr txBox="1"/>
          <p:nvPr/>
        </p:nvSpPr>
        <p:spPr>
          <a:xfrm>
            <a:off x="25778" y="775433"/>
            <a:ext cx="3540600" cy="57105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dirty="0">
                <a:solidFill>
                  <a:schemeClr val="dk1"/>
                </a:solidFill>
                <a:latin typeface="Calibri"/>
                <a:ea typeface="Calibri"/>
                <a:cs typeface="Calibri"/>
                <a:sym typeface="Calibri"/>
              </a:rPr>
              <a:t>Training Methods</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Training can be aerobic or anaerobic. In aerobic exercise, which is steady and not too fast, the heart is able to supply enough oxygen to the muscles. Aerobic training improves cardiovascular fitness. Anaerobic exercise is performed in short, fast bursts where the heart cannot supply enough oxygen to the muscles. Anaerobic training improves the ability of the muscles to work without enough oxygen when lactic acid is produced.</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100" dirty="0">
                <a:solidFill>
                  <a:schemeClr val="dk1"/>
                </a:solidFill>
                <a:latin typeface="Calibri"/>
                <a:ea typeface="Calibri"/>
                <a:cs typeface="Calibri"/>
                <a:sym typeface="Calibri"/>
              </a:rPr>
              <a:t>Specific training methods can be used to improve each fitness factor. Circuit training involves performing a series of exercises in a special order called a circuit. Each activity takes place at a 'station'. It can be designed to improve speed, agility, coordination, balance and muscular endurance. Continuous training involves working for a sustained period of time without rest. It improves cardio-vascular fitness. Cross training involves using another sport or activity to improve your fitness. It happens when an athlete trains in a different environment. For example a volleyball player uses the power training for that sport to help with fitness for long jump. Fartlek training or 'speed play' training involves varying your speed and the type of terrain over which you run, walk, cycle or ski. It improves aerobic and anaerobic fitness. Interval training involves alternating between periods of hard exercise and rest. It improves speed and muscular endurance. Weight training uses weights to provide resistance to the muscles. It improves muscular strength (high weight, low reps), muscular endurance (low weight, high reps, many sets) and power (medium weight and reps performed quickly).</a:t>
            </a:r>
            <a:endParaRPr sz="1100" dirty="0">
              <a:solidFill>
                <a:schemeClr val="dk1"/>
              </a:solidFill>
              <a:latin typeface="Calibri"/>
              <a:ea typeface="Calibri"/>
              <a:cs typeface="Calibri"/>
              <a:sym typeface="Calibri"/>
            </a:endParaRPr>
          </a:p>
        </p:txBody>
      </p:sp>
      <p:sp>
        <p:nvSpPr>
          <p:cNvPr id="362" name="Google Shape;362;g2b576efea50_0_297"/>
          <p:cNvSpPr txBox="1"/>
          <p:nvPr/>
        </p:nvSpPr>
        <p:spPr>
          <a:xfrm>
            <a:off x="4288943" y="871762"/>
            <a:ext cx="3694800" cy="276900"/>
          </a:xfrm>
          <a:prstGeom prst="rect">
            <a:avLst/>
          </a:prstGeom>
          <a:gradFill>
            <a:gsLst>
              <a:gs pos="0">
                <a:srgbClr val="FFFF00"/>
              </a:gs>
              <a:gs pos="74000">
                <a:srgbClr val="AEC5E1"/>
              </a:gs>
              <a:gs pos="83000">
                <a:srgbClr val="AEC5E1"/>
              </a:gs>
              <a:gs pos="100000">
                <a:srgbClr val="C8D8EB"/>
              </a:gs>
            </a:gsLst>
            <a:lin ang="5400012"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u="sng">
                <a:solidFill>
                  <a:schemeClr val="dk1"/>
                </a:solidFill>
                <a:latin typeface="Calibri"/>
                <a:ea typeface="Calibri"/>
                <a:cs typeface="Calibri"/>
                <a:sym typeface="Calibri"/>
              </a:rPr>
              <a:t>Advantages and Disadvantages of Training Methods</a:t>
            </a:r>
            <a:endParaRPr/>
          </a:p>
        </p:txBody>
      </p:sp>
      <p:pic>
        <p:nvPicPr>
          <p:cNvPr id="363" name="Google Shape;363;g2b576efea50_0_297"/>
          <p:cNvPicPr preferRelativeResize="0"/>
          <p:nvPr/>
        </p:nvPicPr>
        <p:blipFill rotWithShape="1">
          <a:blip r:embed="rId3">
            <a:alphaModFix/>
          </a:blip>
          <a:srcRect t="7433"/>
          <a:stretch/>
        </p:blipFill>
        <p:spPr>
          <a:xfrm rot="5400000">
            <a:off x="5504489" y="4422029"/>
            <a:ext cx="1584803" cy="3061854"/>
          </a:xfrm>
          <a:prstGeom prst="rect">
            <a:avLst/>
          </a:prstGeom>
          <a:gradFill>
            <a:gsLst>
              <a:gs pos="0">
                <a:srgbClr val="FFFF00"/>
              </a:gs>
              <a:gs pos="74000">
                <a:srgbClr val="AEC5E1"/>
              </a:gs>
              <a:gs pos="83000">
                <a:srgbClr val="AEC5E1"/>
              </a:gs>
              <a:gs pos="100000">
                <a:srgbClr val="C8D8EB"/>
              </a:gs>
            </a:gsLst>
            <a:lin ang="5400012" scaled="0"/>
          </a:gradFill>
          <a:ln>
            <a:noFill/>
          </a:ln>
        </p:spPr>
      </p:pic>
      <p:sp>
        <p:nvSpPr>
          <p:cNvPr id="364" name="Google Shape;364;g2b576efea50_0_297"/>
          <p:cNvSpPr txBox="1"/>
          <p:nvPr/>
        </p:nvSpPr>
        <p:spPr>
          <a:xfrm rot="5400000">
            <a:off x="7548868" y="5772086"/>
            <a:ext cx="11133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Training Zones</a:t>
            </a:r>
            <a:endParaRPr/>
          </a:p>
        </p:txBody>
      </p:sp>
      <p:pic>
        <p:nvPicPr>
          <p:cNvPr id="365" name="Google Shape;365;g2b576efea50_0_297"/>
          <p:cNvPicPr preferRelativeResize="0"/>
          <p:nvPr/>
        </p:nvPicPr>
        <p:blipFill rotWithShape="1">
          <a:blip r:embed="rId4">
            <a:alphaModFix/>
          </a:blip>
          <a:srcRect t="6472"/>
          <a:stretch/>
        </p:blipFill>
        <p:spPr>
          <a:xfrm>
            <a:off x="3566269" y="1274618"/>
            <a:ext cx="5531164" cy="3814910"/>
          </a:xfrm>
          <a:prstGeom prst="rect">
            <a:avLst/>
          </a:prstGeom>
          <a:gradFill>
            <a:gsLst>
              <a:gs pos="0">
                <a:srgbClr val="FFFF00"/>
              </a:gs>
              <a:gs pos="74000">
                <a:srgbClr val="AEC5E1"/>
              </a:gs>
              <a:gs pos="83000">
                <a:srgbClr val="AEC5E1"/>
              </a:gs>
              <a:gs pos="100000">
                <a:srgbClr val="C8D8EB"/>
              </a:gs>
            </a:gsLst>
            <a:lin ang="5400012" scaled="0"/>
          </a:grad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b576efea50_0_321"/>
          <p:cNvSpPr/>
          <p:nvPr/>
        </p:nvSpPr>
        <p:spPr>
          <a:xfrm>
            <a:off x="873881" y="5003953"/>
            <a:ext cx="57762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Year 7 Half Term 6</a:t>
            </a:r>
            <a:endParaRPr sz="4000" b="1" i="0" u="none" strike="noStrike" cap="none">
              <a:solidFill>
                <a:srgbClr val="FFFFFF"/>
              </a:solidFill>
              <a:latin typeface="Calibri"/>
              <a:ea typeface="Calibri"/>
              <a:cs typeface="Calibri"/>
              <a:sym typeface="Calibri"/>
            </a:endParaRPr>
          </a:p>
          <a:p>
            <a:pPr marL="0" marR="0" lvl="0" indent="0" algn="ctr" rtl="0">
              <a:spcBef>
                <a:spcPts val="0"/>
              </a:spcBef>
              <a:spcAft>
                <a:spcPts val="0"/>
              </a:spcAft>
              <a:buNone/>
            </a:pPr>
            <a:r>
              <a:rPr lang="en-US" sz="4000" b="1" i="0" u="none" strike="noStrike" cap="none">
                <a:solidFill>
                  <a:srgbClr val="FFFFFF"/>
                </a:solidFill>
                <a:latin typeface="Calibri"/>
                <a:ea typeface="Calibri"/>
                <a:cs typeface="Calibri"/>
                <a:sym typeface="Calibri"/>
              </a:rPr>
              <a:t>Physical Education</a:t>
            </a:r>
            <a:endParaRPr sz="4000" b="1" i="0" u="none" strike="noStrike" cap="none">
              <a:solidFill>
                <a:srgbClr val="FFFFFF"/>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53144" y="248275"/>
            <a:ext cx="1655947" cy="225910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b576efea50_0_325"/>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Tennis</a:t>
            </a:r>
            <a:endParaRPr sz="1800" b="1" i="0" u="none" strike="noStrike" cap="none">
              <a:solidFill>
                <a:schemeClr val="lt1"/>
              </a:solidFill>
              <a:latin typeface="Calibri"/>
              <a:ea typeface="Calibri"/>
              <a:cs typeface="Calibri"/>
              <a:sym typeface="Calibri"/>
            </a:endParaRPr>
          </a:p>
        </p:txBody>
      </p:sp>
      <p:sp>
        <p:nvSpPr>
          <p:cNvPr id="376" name="Google Shape;376;g2b576efea50_0_325"/>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Court Familiarization: You are gong to be able to identify lines on the court and the rules associated with this. Singles dimensions are narrow whereas doubles dimensions are wide.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Groundstrokes: In Tennis, there are two groundstrokes, forehand and backhand. Those are used to hit the ball over the net and land in the court dimensions.</a:t>
            </a:r>
            <a:endParaRPr/>
          </a:p>
        </p:txBody>
      </p:sp>
      <p:sp>
        <p:nvSpPr>
          <p:cNvPr id="377" name="Google Shape;377;g2b576efea50_0_325"/>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Forehand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Backhand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‘Knees to Trees’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Serve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Volley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Awareness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Shot selection</a:t>
            </a:r>
            <a:endParaRPr/>
          </a:p>
        </p:txBody>
      </p:sp>
      <p:sp>
        <p:nvSpPr>
          <p:cNvPr id="378" name="Google Shape;378;g2b576efea50_0_325"/>
          <p:cNvSpPr txBox="1"/>
          <p:nvPr/>
        </p:nvSpPr>
        <p:spPr>
          <a:xfrm>
            <a:off x="6353299" y="1149954"/>
            <a:ext cx="2303700" cy="20319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repeatedly hit the ball over the net?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win a point against my opponent?</a:t>
            </a:r>
            <a:endParaRPr/>
          </a:p>
        </p:txBody>
      </p:sp>
      <p:pic>
        <p:nvPicPr>
          <p:cNvPr id="379" name="Google Shape;379;g2b576efea50_0_32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80" name="Google Shape;380;g2b576efea50_0_325" descr="What Are The Tennis Court Lines?"/>
          <p:cNvPicPr preferRelativeResize="0"/>
          <p:nvPr/>
        </p:nvPicPr>
        <p:blipFill rotWithShape="1">
          <a:blip r:embed="rId4">
            <a:alphaModFix/>
          </a:blip>
          <a:srcRect/>
          <a:stretch/>
        </p:blipFill>
        <p:spPr>
          <a:xfrm>
            <a:off x="3108366" y="3296383"/>
            <a:ext cx="3642954" cy="2647314"/>
          </a:xfrm>
          <a:prstGeom prst="rect">
            <a:avLst/>
          </a:prstGeom>
          <a:noFill/>
          <a:ln>
            <a:noFill/>
          </a:ln>
        </p:spPr>
      </p:pic>
      <p:pic>
        <p:nvPicPr>
          <p:cNvPr id="381" name="Google Shape;381;g2b576efea50_0_325" descr="The rules - TENNIS"/>
          <p:cNvPicPr preferRelativeResize="0"/>
          <p:nvPr/>
        </p:nvPicPr>
        <p:blipFill rotWithShape="1">
          <a:blip r:embed="rId5">
            <a:alphaModFix/>
          </a:blip>
          <a:srcRect/>
          <a:stretch/>
        </p:blipFill>
        <p:spPr>
          <a:xfrm>
            <a:off x="6564842" y="3980809"/>
            <a:ext cx="2487085" cy="1226191"/>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b576efea50_0_335"/>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Cricket</a:t>
            </a:r>
            <a:endParaRPr sz="1800" b="1">
              <a:solidFill>
                <a:schemeClr val="lt1"/>
              </a:solidFill>
              <a:latin typeface="Calibri"/>
              <a:ea typeface="Calibri"/>
              <a:cs typeface="Calibri"/>
              <a:sym typeface="Calibri"/>
            </a:endParaRPr>
          </a:p>
        </p:txBody>
      </p:sp>
      <p:sp>
        <p:nvSpPr>
          <p:cNvPr id="387" name="Google Shape;387;g2b576efea50_0_335"/>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Fielding Principles: In cricket, an important aspect of the game is fielding. This is either catching a ball, stopping a ball, throwing the ball back to the wicketkeeper.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Bowling Principles: Your aim is to hit the wickets at the batters end. You grip the ball with your fingers, conduct a steady run up, side on delivery action, with a high 12 o’clock release point.</a:t>
            </a:r>
            <a:endParaRPr/>
          </a:p>
        </p:txBody>
      </p:sp>
      <p:sp>
        <p:nvSpPr>
          <p:cNvPr id="388" name="Google Shape;388;g2b576efea50_0_335"/>
          <p:cNvSpPr txBox="1"/>
          <p:nvPr/>
        </p:nvSpPr>
        <p:spPr>
          <a:xfrm>
            <a:off x="3556659" y="1149954"/>
            <a:ext cx="2598000" cy="23088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Underarm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Overarm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Retrieval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Sideways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Release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Catching </a:t>
            </a:r>
            <a:endParaRPr/>
          </a:p>
        </p:txBody>
      </p:sp>
      <p:sp>
        <p:nvSpPr>
          <p:cNvPr id="389" name="Google Shape;389;g2b576efea50_0_335"/>
          <p:cNvSpPr txBox="1"/>
          <p:nvPr/>
        </p:nvSpPr>
        <p:spPr>
          <a:xfrm>
            <a:off x="6353299" y="1149954"/>
            <a:ext cx="2303700" cy="25860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get the ball to the wicketkeeper quicker?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bowl a delivery which is going to cause them to be out?</a:t>
            </a:r>
            <a:endParaRPr/>
          </a:p>
        </p:txBody>
      </p:sp>
      <p:pic>
        <p:nvPicPr>
          <p:cNvPr id="390" name="Google Shape;390;g2b576efea50_0_335"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391" name="Google Shape;391;g2b576efea50_0_335" descr="Biomechanics blog: Pace Bowling"/>
          <p:cNvPicPr preferRelativeResize="0"/>
          <p:nvPr/>
        </p:nvPicPr>
        <p:blipFill rotWithShape="1">
          <a:blip r:embed="rId4">
            <a:alphaModFix/>
          </a:blip>
          <a:srcRect/>
          <a:stretch/>
        </p:blipFill>
        <p:spPr>
          <a:xfrm>
            <a:off x="3306890" y="4181992"/>
            <a:ext cx="5787002" cy="1305195"/>
          </a:xfrm>
          <a:prstGeom prst="rect">
            <a:avLst/>
          </a:prstGeom>
          <a:noFill/>
          <a:ln>
            <a:noFill/>
          </a:ln>
        </p:spPr>
      </p:pic>
      <p:pic>
        <p:nvPicPr>
          <p:cNvPr id="8" name="Picture 7"/>
          <p:cNvPicPr>
            <a:picLocks noChangeAspect="1"/>
          </p:cNvPicPr>
          <p:nvPr/>
        </p:nvPicPr>
        <p:blipFill>
          <a:blip r:embed="rId5"/>
          <a:stretch>
            <a:fillRect/>
          </a:stretch>
        </p:blipFill>
        <p:spPr>
          <a:xfrm>
            <a:off x="154380" y="82021"/>
            <a:ext cx="619275" cy="84483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b576efea50_0_344"/>
          <p:cNvSpPr/>
          <p:nvPr/>
        </p:nvSpPr>
        <p:spPr>
          <a:xfrm>
            <a:off x="846084" y="48154"/>
            <a:ext cx="6940200" cy="63960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Rounders/Softball</a:t>
            </a:r>
            <a:endParaRPr sz="1800" b="1">
              <a:solidFill>
                <a:schemeClr val="lt1"/>
              </a:solidFill>
              <a:latin typeface="Calibri"/>
              <a:ea typeface="Calibri"/>
              <a:cs typeface="Calibri"/>
              <a:sym typeface="Calibri"/>
            </a:endParaRPr>
          </a:p>
        </p:txBody>
      </p:sp>
      <p:sp>
        <p:nvSpPr>
          <p:cNvPr id="397" name="Google Shape;397;g2b576efea50_0_344"/>
          <p:cNvSpPr txBox="1"/>
          <p:nvPr/>
        </p:nvSpPr>
        <p:spPr>
          <a:xfrm>
            <a:off x="68283" y="1196120"/>
            <a:ext cx="3040200" cy="5079600"/>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Fielding Techniques: You will experience the rolling barrier which is used within shorter distances. You will also look at meeting the ball to perform a more efficient throw.</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Batting Technique: Standing sideways on, using hand-eye co-ordination, hitting through the middle of the ball. Make sure that you stand within the designated square when you are batting!</a:t>
            </a:r>
            <a:endParaRPr/>
          </a:p>
        </p:txBody>
      </p:sp>
      <p:sp>
        <p:nvSpPr>
          <p:cNvPr id="398" name="Google Shape;398;g2b576efea50_0_344"/>
          <p:cNvSpPr txBox="1"/>
          <p:nvPr/>
        </p:nvSpPr>
        <p:spPr>
          <a:xfrm>
            <a:off x="3556659" y="1149954"/>
            <a:ext cx="2598000" cy="17547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Long barrier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Rolling barrier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Backstop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Bowler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Batter</a:t>
            </a:r>
            <a:endParaRPr/>
          </a:p>
        </p:txBody>
      </p:sp>
      <p:sp>
        <p:nvSpPr>
          <p:cNvPr id="399" name="Google Shape;399;g2b576efea50_0_344"/>
          <p:cNvSpPr txBox="1"/>
          <p:nvPr/>
        </p:nvSpPr>
        <p:spPr>
          <a:xfrm>
            <a:off x="6353299" y="1149954"/>
            <a:ext cx="2303700" cy="14775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area of the pitch should I aim to hit the ball into?</a:t>
            </a:r>
            <a:endParaRPr/>
          </a:p>
        </p:txBody>
      </p:sp>
      <p:pic>
        <p:nvPicPr>
          <p:cNvPr id="400" name="Google Shape;400;g2b576efea50_0_344" descr="Look Say Cover Write Check Display Banner (teacher made)"/>
          <p:cNvPicPr preferRelativeResize="0"/>
          <p:nvPr/>
        </p:nvPicPr>
        <p:blipFill rotWithShape="1">
          <a:blip r:embed="rId3">
            <a:alphaModFix/>
          </a:blip>
          <a:srcRect l="3659" t="6023" r="3464" b="61041"/>
          <a:stretch/>
        </p:blipFill>
        <p:spPr>
          <a:xfrm>
            <a:off x="3306889" y="5943696"/>
            <a:ext cx="5596188" cy="812287"/>
          </a:xfrm>
          <a:prstGeom prst="rect">
            <a:avLst/>
          </a:prstGeom>
          <a:noFill/>
          <a:ln>
            <a:noFill/>
          </a:ln>
        </p:spPr>
      </p:pic>
      <p:pic>
        <p:nvPicPr>
          <p:cNvPr id="401" name="Google Shape;401;g2b576efea50_0_344"/>
          <p:cNvPicPr preferRelativeResize="0"/>
          <p:nvPr/>
        </p:nvPicPr>
        <p:blipFill rotWithShape="1">
          <a:blip r:embed="rId4">
            <a:alphaModFix/>
          </a:blip>
          <a:srcRect/>
          <a:stretch/>
        </p:blipFill>
        <p:spPr>
          <a:xfrm>
            <a:off x="3306889" y="3089522"/>
            <a:ext cx="2847695" cy="2002739"/>
          </a:xfrm>
          <a:prstGeom prst="rect">
            <a:avLst/>
          </a:prstGeom>
          <a:noFill/>
          <a:ln>
            <a:noFill/>
          </a:ln>
        </p:spPr>
      </p:pic>
      <p:pic>
        <p:nvPicPr>
          <p:cNvPr id="402" name="Google Shape;402;g2b576efea50_0_344"/>
          <p:cNvPicPr preferRelativeResize="0"/>
          <p:nvPr/>
        </p:nvPicPr>
        <p:blipFill rotWithShape="1">
          <a:blip r:embed="rId5">
            <a:alphaModFix/>
          </a:blip>
          <a:srcRect/>
          <a:stretch/>
        </p:blipFill>
        <p:spPr>
          <a:xfrm>
            <a:off x="6353107" y="3089523"/>
            <a:ext cx="2660048" cy="2002739"/>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p:nvPr/>
        </p:nvSpPr>
        <p:spPr>
          <a:xfrm>
            <a:off x="846083" y="57275"/>
            <a:ext cx="6967881"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Rugby</a:t>
            </a:r>
            <a:endParaRPr/>
          </a:p>
        </p:txBody>
      </p:sp>
      <p:sp>
        <p:nvSpPr>
          <p:cNvPr id="59" name="Google Shape;59;p4"/>
          <p:cNvSpPr txBox="1"/>
          <p:nvPr/>
        </p:nvSpPr>
        <p:spPr>
          <a:xfrm>
            <a:off x="0" y="1168414"/>
            <a:ext cx="3040083" cy="5355312"/>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make passes over short distances to increase the chances of keeping possession of the ball.</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Ball handling: Becoming familiar with the rugby ball is crucial in order to execute specific skills. You hold the rugby ball with two hands. You catch the ball by using the ‘W Grip’.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 name="Google Shape;60;p4"/>
          <p:cNvSpPr txBox="1"/>
          <p:nvPr/>
        </p:nvSpPr>
        <p:spPr>
          <a:xfrm>
            <a:off x="3556659" y="1149954"/>
            <a:ext cx="2597925" cy="286232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Drop off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Running onto the ball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Hand-eye              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p:txBody>
      </p:sp>
      <p:sp>
        <p:nvSpPr>
          <p:cNvPr id="61" name="Google Shape;61;p4"/>
          <p:cNvSpPr txBox="1"/>
          <p:nvPr/>
        </p:nvSpPr>
        <p:spPr>
          <a:xfrm>
            <a:off x="6353299" y="1149954"/>
            <a:ext cx="2303813" cy="2862322"/>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tackle should be executed?</a:t>
            </a:r>
            <a:endParaRPr/>
          </a:p>
          <a:p>
            <a:pPr marL="0" marR="0" lvl="0" indent="0" algn="l" rtl="0">
              <a:spcBef>
                <a:spcPts val="0"/>
              </a:spcBef>
              <a:spcAft>
                <a:spcPts val="0"/>
              </a:spcAft>
              <a:buNone/>
            </a:pPr>
            <a:endParaRPr sz="1800" i="1">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i="1" u="sng">
              <a:solidFill>
                <a:schemeClr val="dk1"/>
              </a:solidFill>
              <a:latin typeface="Arial"/>
              <a:ea typeface="Arial"/>
              <a:cs typeface="Arial"/>
              <a:sym typeface="Arial"/>
            </a:endParaRPr>
          </a:p>
        </p:txBody>
      </p:sp>
      <p:pic>
        <p:nvPicPr>
          <p:cNvPr id="62" name="Google Shape;62;p4"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63" name="Google Shape;63;p4" descr="Simple handling activities (drills and games) to develop better passers"/>
          <p:cNvPicPr preferRelativeResize="0"/>
          <p:nvPr/>
        </p:nvPicPr>
        <p:blipFill rotWithShape="1">
          <a:blip r:embed="rId4">
            <a:alphaModFix/>
          </a:blip>
          <a:srcRect/>
          <a:stretch/>
        </p:blipFill>
        <p:spPr>
          <a:xfrm>
            <a:off x="3335914" y="4152638"/>
            <a:ext cx="2818670" cy="1584523"/>
          </a:xfrm>
          <a:prstGeom prst="rect">
            <a:avLst/>
          </a:prstGeom>
          <a:noFill/>
          <a:ln w="31750" cap="flat" cmpd="sng">
            <a:solidFill>
              <a:schemeClr val="dk1"/>
            </a:solidFill>
            <a:prstDash val="solid"/>
            <a:round/>
            <a:headEnd type="none" w="sm" len="sm"/>
            <a:tailEnd type="none" w="sm" len="sm"/>
          </a:ln>
        </p:spPr>
      </p:pic>
      <p:pic>
        <p:nvPicPr>
          <p:cNvPr id="64" name="Google Shape;64;p4"/>
          <p:cNvPicPr preferRelativeResize="0"/>
          <p:nvPr/>
        </p:nvPicPr>
        <p:blipFill rotWithShape="1">
          <a:blip r:embed="rId5">
            <a:alphaModFix/>
          </a:blip>
          <a:srcRect/>
          <a:stretch/>
        </p:blipFill>
        <p:spPr>
          <a:xfrm>
            <a:off x="765535" y="57275"/>
            <a:ext cx="967572" cy="1078521"/>
          </a:xfrm>
          <a:prstGeom prst="rect">
            <a:avLst/>
          </a:prstGeom>
          <a:noFill/>
          <a:ln>
            <a:noFill/>
          </a:ln>
        </p:spPr>
      </p:pic>
      <p:pic>
        <p:nvPicPr>
          <p:cNvPr id="65" name="Google Shape;65;p4" descr="Get to grips with the ball"/>
          <p:cNvPicPr preferRelativeResize="0"/>
          <p:nvPr/>
        </p:nvPicPr>
        <p:blipFill rotWithShape="1">
          <a:blip r:embed="rId6">
            <a:alphaModFix/>
          </a:blip>
          <a:srcRect/>
          <a:stretch/>
        </p:blipFill>
        <p:spPr>
          <a:xfrm>
            <a:off x="6353299" y="4107489"/>
            <a:ext cx="2448565" cy="1674819"/>
          </a:xfrm>
          <a:prstGeom prst="rect">
            <a:avLst/>
          </a:prstGeom>
          <a:noFill/>
          <a:ln w="28575" cap="flat" cmpd="sng">
            <a:solidFill>
              <a:schemeClr val="dk1"/>
            </a:solidFill>
            <a:prstDash val="solid"/>
            <a:round/>
            <a:headEnd type="none" w="sm" len="sm"/>
            <a:tailEnd type="none" w="sm" len="sm"/>
          </a:ln>
        </p:spPr>
      </p:pic>
      <p:pic>
        <p:nvPicPr>
          <p:cNvPr id="10" name="Picture 9"/>
          <p:cNvPicPr>
            <a:picLocks noChangeAspect="1"/>
          </p:cNvPicPr>
          <p:nvPr/>
        </p:nvPicPr>
        <p:blipFill>
          <a:blip r:embed="rId7"/>
          <a:stretch>
            <a:fillRect/>
          </a:stretch>
        </p:blipFill>
        <p:spPr>
          <a:xfrm>
            <a:off x="154380" y="82021"/>
            <a:ext cx="619275" cy="8448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p:nvPr/>
        </p:nvSpPr>
        <p:spPr>
          <a:xfrm>
            <a:off x="846083" y="57275"/>
            <a:ext cx="6967881"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Hockey</a:t>
            </a:r>
            <a:endParaRPr sz="1800" b="1">
              <a:solidFill>
                <a:schemeClr val="lt1"/>
              </a:solidFill>
              <a:latin typeface="Calibri"/>
              <a:ea typeface="Calibri"/>
              <a:cs typeface="Calibri"/>
              <a:sym typeface="Calibri"/>
            </a:endParaRPr>
          </a:p>
        </p:txBody>
      </p:sp>
      <p:sp>
        <p:nvSpPr>
          <p:cNvPr id="71" name="Google Shape;71;p5"/>
          <p:cNvSpPr txBox="1"/>
          <p:nvPr/>
        </p:nvSpPr>
        <p:spPr>
          <a:xfrm>
            <a:off x="0" y="1168414"/>
            <a:ext cx="3040083" cy="5078313"/>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Passing: The aim of passing is to keep possession of the ball within your team. We look to use the push pass over shorter distances and a drive over a longer distance by using the open stick.</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Dribbling: Hockey players can dribble with the ball and look to use the head of the stick to keep close control of the ball. Always try to dribble in front of you when advancing down the pitch.</a:t>
            </a:r>
            <a:endParaRPr sz="1800">
              <a:solidFill>
                <a:schemeClr val="dk1"/>
              </a:solidFill>
              <a:latin typeface="Arial"/>
              <a:ea typeface="Arial"/>
              <a:cs typeface="Arial"/>
              <a:sym typeface="Arial"/>
            </a:endParaRPr>
          </a:p>
        </p:txBody>
      </p:sp>
      <p:sp>
        <p:nvSpPr>
          <p:cNvPr id="72" name="Google Shape;72;p5"/>
          <p:cNvSpPr txBox="1"/>
          <p:nvPr/>
        </p:nvSpPr>
        <p:spPr>
          <a:xfrm>
            <a:off x="3546981" y="1149954"/>
            <a:ext cx="2597925" cy="230832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Push 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Drives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zone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Close control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Accuracy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Decision making</a:t>
            </a:r>
            <a:endParaRPr sz="1800">
              <a:solidFill>
                <a:schemeClr val="dk1"/>
              </a:solidFill>
              <a:latin typeface="Arial"/>
              <a:ea typeface="Arial"/>
              <a:cs typeface="Arial"/>
              <a:sym typeface="Arial"/>
            </a:endParaRPr>
          </a:p>
        </p:txBody>
      </p:sp>
      <p:sp>
        <p:nvSpPr>
          <p:cNvPr id="73" name="Google Shape;73;p5"/>
          <p:cNvSpPr txBox="1"/>
          <p:nvPr/>
        </p:nvSpPr>
        <p:spPr>
          <a:xfrm>
            <a:off x="6353299" y="1149954"/>
            <a:ext cx="2303813" cy="2308324"/>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Which type of pass should I select within a specific situation?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should I dribble with the ball?</a:t>
            </a:r>
            <a:endParaRPr sz="1800">
              <a:solidFill>
                <a:schemeClr val="dk1"/>
              </a:solidFill>
              <a:latin typeface="Arial"/>
              <a:ea typeface="Arial"/>
              <a:cs typeface="Arial"/>
              <a:sym typeface="Arial"/>
            </a:endParaRPr>
          </a:p>
        </p:txBody>
      </p:sp>
      <p:pic>
        <p:nvPicPr>
          <p:cNvPr id="74" name="Google Shape;74;p5" descr="Look Say Cover Write Check Display Banner (teacher made)"/>
          <p:cNvPicPr preferRelativeResize="0"/>
          <p:nvPr/>
        </p:nvPicPr>
        <p:blipFill rotWithShape="1">
          <a:blip r:embed="rId3">
            <a:alphaModFix/>
          </a:blip>
          <a:srcRect l="3663" t="6024" r="3457" b="61040"/>
          <a:stretch/>
        </p:blipFill>
        <p:spPr>
          <a:xfrm>
            <a:off x="3356490" y="5840583"/>
            <a:ext cx="5596188" cy="812287"/>
          </a:xfrm>
          <a:prstGeom prst="rect">
            <a:avLst/>
          </a:prstGeom>
          <a:noFill/>
          <a:ln>
            <a:noFill/>
          </a:ln>
        </p:spPr>
      </p:pic>
      <p:pic>
        <p:nvPicPr>
          <p:cNvPr id="75" name="Google Shape;75;p5" descr="Push Pass Passing &amp; Receiving - Hockey Drills, | Sportplan"/>
          <p:cNvPicPr preferRelativeResize="0"/>
          <p:nvPr/>
        </p:nvPicPr>
        <p:blipFill rotWithShape="1">
          <a:blip r:embed="rId4">
            <a:alphaModFix/>
          </a:blip>
          <a:srcRect/>
          <a:stretch/>
        </p:blipFill>
        <p:spPr>
          <a:xfrm>
            <a:off x="3210165" y="3666450"/>
            <a:ext cx="2934741" cy="1965960"/>
          </a:xfrm>
          <a:prstGeom prst="rect">
            <a:avLst/>
          </a:prstGeom>
          <a:noFill/>
          <a:ln w="28575" cap="flat" cmpd="sng">
            <a:solidFill>
              <a:schemeClr val="dk1"/>
            </a:solidFill>
            <a:prstDash val="solid"/>
            <a:round/>
            <a:headEnd type="none" w="sm" len="sm"/>
            <a:tailEnd type="none" w="sm" len="sm"/>
          </a:ln>
        </p:spPr>
      </p:pic>
      <p:pic>
        <p:nvPicPr>
          <p:cNvPr id="76" name="Google Shape;76;p5"/>
          <p:cNvPicPr preferRelativeResize="0"/>
          <p:nvPr/>
        </p:nvPicPr>
        <p:blipFill rotWithShape="1">
          <a:blip r:embed="rId5">
            <a:alphaModFix/>
          </a:blip>
          <a:srcRect r="52116"/>
          <a:stretch/>
        </p:blipFill>
        <p:spPr>
          <a:xfrm>
            <a:off x="6314988" y="3666450"/>
            <a:ext cx="2637690" cy="2001084"/>
          </a:xfrm>
          <a:prstGeom prst="rect">
            <a:avLst/>
          </a:prstGeom>
          <a:noFill/>
          <a:ln w="28575" cap="flat" cmpd="sng">
            <a:solidFill>
              <a:schemeClr val="dk1"/>
            </a:solidFill>
            <a:prstDash val="solid"/>
            <a:round/>
            <a:headEnd type="none" w="sm" len="sm"/>
            <a:tailEnd type="none" w="sm" len="sm"/>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p:nvPr/>
        </p:nvSpPr>
        <p:spPr>
          <a:xfrm>
            <a:off x="846083" y="70338"/>
            <a:ext cx="6926317" cy="639560"/>
          </a:xfrm>
          <a:prstGeom prst="rect">
            <a:avLst/>
          </a:prstGeom>
          <a:solidFill>
            <a:srgbClr val="00B0F0"/>
          </a:solidFill>
          <a:ln w="381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Gymnastics</a:t>
            </a:r>
            <a:endParaRPr sz="1800" b="1">
              <a:solidFill>
                <a:schemeClr val="lt1"/>
              </a:solidFill>
              <a:latin typeface="Calibri"/>
              <a:ea typeface="Calibri"/>
              <a:cs typeface="Calibri"/>
              <a:sym typeface="Calibri"/>
            </a:endParaRPr>
          </a:p>
        </p:txBody>
      </p:sp>
      <p:sp>
        <p:nvSpPr>
          <p:cNvPr id="82" name="Google Shape;82;p6"/>
          <p:cNvSpPr txBox="1"/>
          <p:nvPr/>
        </p:nvSpPr>
        <p:spPr>
          <a:xfrm>
            <a:off x="0" y="1168414"/>
            <a:ext cx="3855720" cy="4247317"/>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Agilities: This is how you can adapt your routines to suit the needs of your partner. For example, forward rolls, pike jumps, backwards rolls.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Standards: You are expected to sit in the ready position. You put your hands flat on the floor, behind your back. Your sat with your legs out in front of you and your toes are pointing. You finish your routines with your hands in the air and on your tippy toes.</a:t>
            </a:r>
            <a:endParaRPr/>
          </a:p>
        </p:txBody>
      </p:sp>
      <p:sp>
        <p:nvSpPr>
          <p:cNvPr id="83" name="Google Shape;83;p6"/>
          <p:cNvSpPr txBox="1"/>
          <p:nvPr/>
        </p:nvSpPr>
        <p:spPr>
          <a:xfrm>
            <a:off x="4821579" y="1168414"/>
            <a:ext cx="3529941" cy="2031325"/>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Aesthetic Appreciation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Flexibility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Body tension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Core strength</a:t>
            </a:r>
            <a:endParaRPr/>
          </a:p>
        </p:txBody>
      </p:sp>
      <p:pic>
        <p:nvPicPr>
          <p:cNvPr id="84" name="Google Shape;84;p6" descr="Look Say Cover Write Check Display Banner (teacher made)"/>
          <p:cNvPicPr preferRelativeResize="0"/>
          <p:nvPr/>
        </p:nvPicPr>
        <p:blipFill rotWithShape="1">
          <a:blip r:embed="rId3">
            <a:alphaModFix/>
          </a:blip>
          <a:srcRect l="3663" t="6024" r="3457" b="61040"/>
          <a:stretch/>
        </p:blipFill>
        <p:spPr>
          <a:xfrm>
            <a:off x="3356490" y="5840583"/>
            <a:ext cx="5596188" cy="812287"/>
          </a:xfrm>
          <a:prstGeom prst="rect">
            <a:avLst/>
          </a:prstGeom>
          <a:noFill/>
          <a:ln>
            <a:noFill/>
          </a:ln>
        </p:spPr>
      </p:pic>
      <p:pic>
        <p:nvPicPr>
          <p:cNvPr id="85" name="Google Shape;85;p6" descr="Being the leadoff gymnast can be a challenge | Beavers Sports |  gazettetimes.com"/>
          <p:cNvPicPr preferRelativeResize="0"/>
          <p:nvPr/>
        </p:nvPicPr>
        <p:blipFill rotWithShape="1">
          <a:blip r:embed="rId4">
            <a:alphaModFix/>
          </a:blip>
          <a:srcRect/>
          <a:stretch/>
        </p:blipFill>
        <p:spPr>
          <a:xfrm>
            <a:off x="4076058" y="3326116"/>
            <a:ext cx="1491041" cy="2397284"/>
          </a:xfrm>
          <a:prstGeom prst="rect">
            <a:avLst/>
          </a:prstGeom>
          <a:noFill/>
          <a:ln w="28575" cap="flat" cmpd="sng">
            <a:solidFill>
              <a:schemeClr val="dk1"/>
            </a:solidFill>
            <a:prstDash val="solid"/>
            <a:round/>
            <a:headEnd type="none" w="sm" len="sm"/>
            <a:tailEnd type="none" w="sm" len="sm"/>
          </a:ln>
        </p:spPr>
      </p:pic>
      <p:pic>
        <p:nvPicPr>
          <p:cNvPr id="86" name="Google Shape;86;p6" descr="C 264 : PIKE JUMP"/>
          <p:cNvPicPr preferRelativeResize="0"/>
          <p:nvPr/>
        </p:nvPicPr>
        <p:blipFill rotWithShape="1">
          <a:blip r:embed="rId5">
            <a:alphaModFix/>
          </a:blip>
          <a:srcRect/>
          <a:stretch/>
        </p:blipFill>
        <p:spPr>
          <a:xfrm>
            <a:off x="5787437" y="3292072"/>
            <a:ext cx="3239927" cy="1660928"/>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p:nvPr/>
        </p:nvSpPr>
        <p:spPr>
          <a:xfrm>
            <a:off x="846083" y="70338"/>
            <a:ext cx="6926317"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Subject Knowledge Organiser</a:t>
            </a:r>
            <a:endParaRPr/>
          </a:p>
          <a:p>
            <a:pPr marL="0" marR="0" lvl="0" indent="0" algn="ctr" rtl="0">
              <a:lnSpc>
                <a:spcPct val="100000"/>
              </a:lnSpc>
              <a:spcBef>
                <a:spcPts val="0"/>
              </a:spcBef>
              <a:spcAft>
                <a:spcPts val="0"/>
              </a:spcAft>
              <a:buClr>
                <a:srgbClr val="FFFFFF"/>
              </a:buClr>
              <a:buSzPts val="1800"/>
              <a:buFont typeface="Calibri"/>
              <a:buNone/>
            </a:pPr>
            <a:r>
              <a:rPr lang="en-US" sz="1800" b="1">
                <a:solidFill>
                  <a:srgbClr val="FFFFFF"/>
                </a:solidFill>
                <a:latin typeface="Calibri"/>
                <a:ea typeface="Calibri"/>
                <a:cs typeface="Calibri"/>
                <a:sym typeface="Calibri"/>
              </a:rPr>
              <a:t>Dance </a:t>
            </a:r>
            <a:endParaRPr sz="1800" b="1" i="0" u="none" strike="noStrike" cap="none">
              <a:solidFill>
                <a:srgbClr val="FFFFFF"/>
              </a:solidFill>
              <a:latin typeface="Calibri"/>
              <a:ea typeface="Calibri"/>
              <a:cs typeface="Calibri"/>
              <a:sym typeface="Calibri"/>
            </a:endParaRPr>
          </a:p>
        </p:txBody>
      </p:sp>
      <p:sp>
        <p:nvSpPr>
          <p:cNvPr id="92" name="Google Shape;92;p7"/>
          <p:cNvSpPr txBox="1"/>
          <p:nvPr/>
        </p:nvSpPr>
        <p:spPr>
          <a:xfrm>
            <a:off x="0" y="1168414"/>
            <a:ext cx="3855720" cy="4247317"/>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u="sng">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Motif: This is a dominant feature within the performance which is repeated throughout. This can be a single movement or a phrase of movement. This can be a theme within the performance.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Choreography: This is how you create the sequence of movements in line with a chosen piece of music. You can be creative with your movements and encapsulate the audience you are performing to. </a:t>
            </a:r>
            <a:endParaRPr sz="1800">
              <a:solidFill>
                <a:schemeClr val="dk1"/>
              </a:solidFill>
              <a:latin typeface="Arial"/>
              <a:ea typeface="Arial"/>
              <a:cs typeface="Arial"/>
              <a:sym typeface="Arial"/>
            </a:endParaRPr>
          </a:p>
        </p:txBody>
      </p:sp>
      <p:sp>
        <p:nvSpPr>
          <p:cNvPr id="93" name="Google Shape;93;p7"/>
          <p:cNvSpPr txBox="1"/>
          <p:nvPr/>
        </p:nvSpPr>
        <p:spPr>
          <a:xfrm>
            <a:off x="4821579" y="1168414"/>
            <a:ext cx="3529941" cy="2308324"/>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Motif</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Fluency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Dynamic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Unison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Balance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p:txBody>
      </p:sp>
      <p:pic>
        <p:nvPicPr>
          <p:cNvPr id="94" name="Google Shape;94;p7" descr="Look Say Cover Write Check Display Banner (teacher made)"/>
          <p:cNvPicPr preferRelativeResize="0"/>
          <p:nvPr/>
        </p:nvPicPr>
        <p:blipFill rotWithShape="1">
          <a:blip r:embed="rId3">
            <a:alphaModFix/>
          </a:blip>
          <a:srcRect l="3663" t="6024" r="3457" b="61040"/>
          <a:stretch/>
        </p:blipFill>
        <p:spPr>
          <a:xfrm>
            <a:off x="3356490" y="5840583"/>
            <a:ext cx="5596188" cy="812287"/>
          </a:xfrm>
          <a:prstGeom prst="rect">
            <a:avLst/>
          </a:prstGeom>
          <a:noFill/>
          <a:ln>
            <a:noFill/>
          </a:ln>
        </p:spPr>
      </p:pic>
      <p:pic>
        <p:nvPicPr>
          <p:cNvPr id="95" name="Google Shape;95;p7" descr="Where to see dance shows in Paris in 2021 and 2022"/>
          <p:cNvPicPr preferRelativeResize="0"/>
          <p:nvPr/>
        </p:nvPicPr>
        <p:blipFill rotWithShape="1">
          <a:blip r:embed="rId4">
            <a:alphaModFix/>
          </a:blip>
          <a:srcRect/>
          <a:stretch/>
        </p:blipFill>
        <p:spPr>
          <a:xfrm>
            <a:off x="4028127" y="3657599"/>
            <a:ext cx="2637197" cy="1758131"/>
          </a:xfrm>
          <a:prstGeom prst="rect">
            <a:avLst/>
          </a:prstGeom>
          <a:noFill/>
          <a:ln>
            <a:noFill/>
          </a:ln>
        </p:spPr>
      </p:pic>
      <p:pic>
        <p:nvPicPr>
          <p:cNvPr id="96" name="Google Shape;96;p7" descr="Set of six male hip hop dancers in funky dance moves. Vector icons isolated  on grey background Stock Vector Image &amp; Art - Alamy"/>
          <p:cNvPicPr preferRelativeResize="0"/>
          <p:nvPr/>
        </p:nvPicPr>
        <p:blipFill rotWithShape="1">
          <a:blip r:embed="rId5">
            <a:alphaModFix/>
          </a:blip>
          <a:srcRect l="5627" r="4336" b="14591"/>
          <a:stretch/>
        </p:blipFill>
        <p:spPr>
          <a:xfrm>
            <a:off x="6718893" y="3657598"/>
            <a:ext cx="2107014" cy="1758131"/>
          </a:xfrm>
          <a:prstGeom prst="rect">
            <a:avLst/>
          </a:prstGeom>
          <a:noFill/>
          <a:ln>
            <a:noFill/>
          </a:ln>
        </p:spPr>
      </p:pic>
      <p:pic>
        <p:nvPicPr>
          <p:cNvPr id="8" name="Picture 7"/>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p:nvPr/>
        </p:nvSpPr>
        <p:spPr>
          <a:xfrm>
            <a:off x="846084" y="87510"/>
            <a:ext cx="6940172"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Indoor Athletics</a:t>
            </a:r>
            <a:endParaRPr/>
          </a:p>
        </p:txBody>
      </p:sp>
      <p:sp>
        <p:nvSpPr>
          <p:cNvPr id="102" name="Google Shape;102;p8"/>
          <p:cNvSpPr txBox="1"/>
          <p:nvPr/>
        </p:nvSpPr>
        <p:spPr>
          <a:xfrm>
            <a:off x="163773" y="1149954"/>
            <a:ext cx="3040083" cy="5632311"/>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Sprinting Technique: You drive forward through using the balls of your feet. Your knees drive upwards and forwards. Your arms are driving with fingers pointing forward. Head and your core a still throughout.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Hurdling Technique: Make sure that you know what leg to lead off from when gliding over the hurdle. Keep your head still and focused upon the finish line. Be aware that your trail leg has to go over the hurdle as well.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103;p8"/>
          <p:cNvSpPr txBox="1"/>
          <p:nvPr/>
        </p:nvSpPr>
        <p:spPr>
          <a:xfrm>
            <a:off x="3556659" y="1149954"/>
            <a:ext cx="2597925" cy="2862322"/>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Power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Speed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Agility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Reaction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Contact Point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Aerobic endurance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Co-ordination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Sprinting Technique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p:txBody>
      </p:sp>
      <p:sp>
        <p:nvSpPr>
          <p:cNvPr id="104" name="Google Shape;104;p8"/>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order my team to win the relay event?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I pace myself when competing in middle distance events?</a:t>
            </a:r>
            <a:endParaRPr/>
          </a:p>
        </p:txBody>
      </p:sp>
      <p:pic>
        <p:nvPicPr>
          <p:cNvPr id="105" name="Google Shape;105;p8"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106" name="Google Shape;106;p8" descr="Entry Lists for the 2022 World Athletics Indoor Championships in Belgrade |  Watch Athletics"/>
          <p:cNvPicPr preferRelativeResize="0"/>
          <p:nvPr/>
        </p:nvPicPr>
        <p:blipFill rotWithShape="1">
          <a:blip r:embed="rId4">
            <a:alphaModFix/>
          </a:blip>
          <a:srcRect/>
          <a:stretch/>
        </p:blipFill>
        <p:spPr>
          <a:xfrm>
            <a:off x="3556659" y="4082472"/>
            <a:ext cx="2597925" cy="1730868"/>
          </a:xfrm>
          <a:prstGeom prst="rect">
            <a:avLst/>
          </a:prstGeom>
          <a:noFill/>
          <a:ln w="28575" cap="flat" cmpd="sng">
            <a:solidFill>
              <a:schemeClr val="dk1"/>
            </a:solidFill>
            <a:prstDash val="solid"/>
            <a:round/>
            <a:headEnd type="none" w="sm" len="sm"/>
            <a:tailEnd type="none" w="sm" len="sm"/>
          </a:ln>
        </p:spPr>
      </p:pic>
      <p:pic>
        <p:nvPicPr>
          <p:cNvPr id="107" name="Google Shape;107;p8" descr="Sprint Hurdles"/>
          <p:cNvPicPr preferRelativeResize="0"/>
          <p:nvPr/>
        </p:nvPicPr>
        <p:blipFill rotWithShape="1">
          <a:blip r:embed="rId5">
            <a:alphaModFix/>
          </a:blip>
          <a:srcRect/>
          <a:stretch/>
        </p:blipFill>
        <p:spPr>
          <a:xfrm>
            <a:off x="6228421" y="4553527"/>
            <a:ext cx="2857740" cy="915820"/>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p:nvPr/>
        </p:nvSpPr>
        <p:spPr>
          <a:xfrm>
            <a:off x="846084" y="48154"/>
            <a:ext cx="6940172" cy="639560"/>
          </a:xfrm>
          <a:prstGeom prst="rect">
            <a:avLst/>
          </a:prstGeom>
          <a:solidFill>
            <a:srgbClr val="00B0F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Subject Knowledge Organiser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OAA</a:t>
            </a:r>
            <a:endParaRPr sz="1800" b="1">
              <a:solidFill>
                <a:schemeClr val="lt1"/>
              </a:solidFill>
              <a:latin typeface="Calibri"/>
              <a:ea typeface="Calibri"/>
              <a:cs typeface="Calibri"/>
              <a:sym typeface="Calibri"/>
            </a:endParaRPr>
          </a:p>
        </p:txBody>
      </p:sp>
      <p:sp>
        <p:nvSpPr>
          <p:cNvPr id="113" name="Google Shape;113;p9"/>
          <p:cNvSpPr txBox="1"/>
          <p:nvPr/>
        </p:nvSpPr>
        <p:spPr>
          <a:xfrm>
            <a:off x="68283" y="1196120"/>
            <a:ext cx="3040083" cy="5632311"/>
          </a:xfrm>
          <a:prstGeom prst="rect">
            <a:avLst/>
          </a:prstGeom>
          <a:noFill/>
          <a:ln w="2857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Subject Knowledge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Symbols: Within orienteering there are key symbols that you may see on a map which you may need to identify. A triangle is used to indicate the start and a double circle indicates the finishing point.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Control Point: These are points within the map which you need to find. They may have directions of where to go next or you may need to write the control point down and decipher a code at the end of the route.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9"/>
          <p:cNvSpPr txBox="1"/>
          <p:nvPr/>
        </p:nvSpPr>
        <p:spPr>
          <a:xfrm>
            <a:off x="3556659" y="1149954"/>
            <a:ext cx="2597925" cy="2585323"/>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Key Terminology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Navigation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Teamwork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Leadership</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Pacing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Cardinal Points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Resilience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Common goal</a:t>
            </a:r>
            <a:endParaRPr sz="1800">
              <a:solidFill>
                <a:schemeClr val="dk1"/>
              </a:solidFill>
              <a:latin typeface="Arial"/>
              <a:ea typeface="Arial"/>
              <a:cs typeface="Arial"/>
              <a:sym typeface="Arial"/>
            </a:endParaRPr>
          </a:p>
        </p:txBody>
      </p:sp>
      <p:sp>
        <p:nvSpPr>
          <p:cNvPr id="115" name="Google Shape;115;p9"/>
          <p:cNvSpPr txBox="1"/>
          <p:nvPr/>
        </p:nvSpPr>
        <p:spPr>
          <a:xfrm>
            <a:off x="6353299" y="1149954"/>
            <a:ext cx="2303813" cy="2585323"/>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Tactics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can we complete this task in the fastest time?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What do we need to think about when planning our route?</a:t>
            </a:r>
            <a:endParaRPr/>
          </a:p>
        </p:txBody>
      </p:sp>
      <p:pic>
        <p:nvPicPr>
          <p:cNvPr id="116" name="Google Shape;116;p9" descr="Look Say Cover Write Check Display Banner (teacher made)"/>
          <p:cNvPicPr preferRelativeResize="0"/>
          <p:nvPr/>
        </p:nvPicPr>
        <p:blipFill rotWithShape="1">
          <a:blip r:embed="rId3">
            <a:alphaModFix/>
          </a:blip>
          <a:srcRect l="3663" t="6024" r="3457" b="61040"/>
          <a:stretch/>
        </p:blipFill>
        <p:spPr>
          <a:xfrm>
            <a:off x="3306889" y="5943696"/>
            <a:ext cx="5596188" cy="812287"/>
          </a:xfrm>
          <a:prstGeom prst="rect">
            <a:avLst/>
          </a:prstGeom>
          <a:noFill/>
          <a:ln>
            <a:noFill/>
          </a:ln>
        </p:spPr>
      </p:pic>
      <p:pic>
        <p:nvPicPr>
          <p:cNvPr id="117" name="Google Shape;117;p9" descr="A complete introductory orienteering activity package for schools"/>
          <p:cNvPicPr preferRelativeResize="0"/>
          <p:nvPr/>
        </p:nvPicPr>
        <p:blipFill rotWithShape="1">
          <a:blip r:embed="rId4">
            <a:alphaModFix/>
          </a:blip>
          <a:srcRect/>
          <a:stretch/>
        </p:blipFill>
        <p:spPr>
          <a:xfrm>
            <a:off x="6447930" y="3781520"/>
            <a:ext cx="2209182" cy="2039964"/>
          </a:xfrm>
          <a:prstGeom prst="rect">
            <a:avLst/>
          </a:prstGeom>
          <a:noFill/>
          <a:ln>
            <a:noFill/>
          </a:ln>
        </p:spPr>
      </p:pic>
      <p:pic>
        <p:nvPicPr>
          <p:cNvPr id="118" name="Google Shape;118;p9" descr="Course (orienteering) - Wikipedia"/>
          <p:cNvPicPr preferRelativeResize="0"/>
          <p:nvPr/>
        </p:nvPicPr>
        <p:blipFill rotWithShape="1">
          <a:blip r:embed="rId5">
            <a:alphaModFix/>
          </a:blip>
          <a:srcRect/>
          <a:stretch/>
        </p:blipFill>
        <p:spPr>
          <a:xfrm>
            <a:off x="3527374" y="3857489"/>
            <a:ext cx="2960946" cy="1963995"/>
          </a:xfrm>
          <a:prstGeom prst="rect">
            <a:avLst/>
          </a:prstGeom>
          <a:noFill/>
          <a:ln>
            <a:noFill/>
          </a:ln>
        </p:spPr>
      </p:pic>
      <p:pic>
        <p:nvPicPr>
          <p:cNvPr id="9" name="Picture 8"/>
          <p:cNvPicPr>
            <a:picLocks noChangeAspect="1"/>
          </p:cNvPicPr>
          <p:nvPr/>
        </p:nvPicPr>
        <p:blipFill>
          <a:blip r:embed="rId6"/>
          <a:stretch>
            <a:fillRect/>
          </a:stretch>
        </p:blipFill>
        <p:spPr>
          <a:xfrm>
            <a:off x="154380" y="82021"/>
            <a:ext cx="619275" cy="8448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4049</Words>
  <Application>Microsoft Office PowerPoint</Application>
  <PresentationFormat>On-screen Show (4:3)</PresentationFormat>
  <Paragraphs>557</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Office Theme</vt:lpstr>
      <vt:lpstr>PowerPoint Presentation</vt:lpstr>
      <vt:lpstr>Subject Knowledge Organiser Football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Subject Knowledge Organiser Football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Grindrod</dc:creator>
  <cp:lastModifiedBy>GBOYS</cp:lastModifiedBy>
  <cp:revision>4</cp:revision>
  <dcterms:created xsi:type="dcterms:W3CDTF">2020-06-25T14:38:52Z</dcterms:created>
  <dcterms:modified xsi:type="dcterms:W3CDTF">2024-11-14T07:36:14Z</dcterms:modified>
</cp:coreProperties>
</file>