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oMXoPBEQqLYDwWExgdaBV/7PC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7B214-3156-35AC-7B08-38B2DB86F50F}" v="2" dt="2024-11-14T07:36:04.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customschemas.google.com/relationships/presentationmetadata" Target="metadata"/><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 name="Google Shape;2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5777efb5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2b5777efb5c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5777efb5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2b5777efb5c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b5777efb5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2b5777efb5c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5777efb5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b5777efb5c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5777efb5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b5777efb5c_0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5777efb5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2b5777efb5c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5777efb5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2b5777efb5c_0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b5777efb5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2b5777efb5c_0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b5777efb5c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b5777efb5c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b5777efb5c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2b5777efb5c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5777efb5c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b5777efb5c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b5777efb5c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2b5777efb5c_0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5777efb5c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2b5777efb5c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b5777efb5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2b5777efb5c_0_2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b5777efb5c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2b5777efb5c_0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b5777efb5c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2b5777efb5c_0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b5777efb5c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2b5777efb5c_0_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b5777efb5c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2b5777efb5c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b5777efb5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2b5777efb5c_0_2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b5777efb5c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2b5777efb5c_0_3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b5777efb5c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2b5777efb5c_0_3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b5777efb5c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2b5777efb5c_0_3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b5777efb5c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b5777efb5c_0_3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b5777efb5c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2b5777efb5c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b5777efb5c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2b5777efb5c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b5777efb5c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2b5777efb5c_0_3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b5777efb5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2b5777efb5c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b5777efb5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2b5777efb5c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5777efb5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2b5777efb5c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
        <p:cNvGrpSpPr/>
        <p:nvPr/>
      </p:nvGrpSpPr>
      <p:grpSpPr>
        <a:xfrm>
          <a:off x="0" y="0"/>
          <a:ext cx="0" cy="0"/>
          <a:chOff x="0" y="0"/>
          <a:chExt cx="0" cy="0"/>
        </a:xfrm>
      </p:grpSpPr>
      <p:pic>
        <p:nvPicPr>
          <p:cNvPr id="12" name="Google Shape;12;p8" descr="HAR 071coverHartford.pdf"/>
          <p:cNvPicPr preferRelativeResize="0"/>
          <p:nvPr/>
        </p:nvPicPr>
        <p:blipFill rotWithShape="1">
          <a:blip r:embed="rId2">
            <a:alphaModFix/>
          </a:blip>
          <a:srcRect/>
          <a:stretch/>
        </p:blipFill>
        <p:spPr>
          <a:xfrm>
            <a:off x="0" y="-106989"/>
            <a:ext cx="9144000" cy="69649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
        <p:cNvGrpSpPr/>
        <p:nvPr/>
      </p:nvGrpSpPr>
      <p:grpSpPr>
        <a:xfrm>
          <a:off x="0" y="0"/>
          <a:ext cx="0" cy="0"/>
          <a:chOff x="0" y="0"/>
          <a:chExt cx="0" cy="0"/>
        </a:xfrm>
      </p:grpSpPr>
      <p:pic>
        <p:nvPicPr>
          <p:cNvPr id="14" name="Google Shape;14;p9" descr="HAR 071 inside Hartford.pdf"/>
          <p:cNvPicPr preferRelativeResize="0"/>
          <p:nvPr/>
        </p:nvPicPr>
        <p:blipFill rotWithShape="1">
          <a:blip r:embed="rId2">
            <a:alphaModFix/>
          </a:blip>
          <a:srcRect/>
          <a:stretch/>
        </p:blipFill>
        <p:spPr>
          <a:xfrm>
            <a:off x="0" y="0"/>
            <a:ext cx="9144000" cy="6599491"/>
          </a:xfrm>
          <a:prstGeom prst="rect">
            <a:avLst/>
          </a:prstGeom>
          <a:noFill/>
          <a:ln>
            <a:noFill/>
          </a:ln>
        </p:spPr>
      </p:pic>
      <p:sp>
        <p:nvSpPr>
          <p:cNvPr id="15" name="Google Shape;15;p9"/>
          <p:cNvSpPr txBox="1">
            <a:spLocks noGrp="1"/>
          </p:cNvSpPr>
          <p:nvPr>
            <p:ph type="title"/>
          </p:nvPr>
        </p:nvSpPr>
        <p:spPr>
          <a:xfrm>
            <a:off x="1210954" y="274638"/>
            <a:ext cx="7475845" cy="4047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Avenir"/>
              <a:buNone/>
              <a:defRPr sz="2400" b="0" i="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
        <p:cNvGrpSpPr/>
        <p:nvPr/>
      </p:nvGrpSpPr>
      <p:grpSpPr>
        <a:xfrm>
          <a:off x="0" y="0"/>
          <a:ext cx="0" cy="0"/>
          <a:chOff x="0" y="0"/>
          <a:chExt cx="0" cy="0"/>
        </a:xfrm>
      </p:grpSpPr>
      <p:pic>
        <p:nvPicPr>
          <p:cNvPr id="23" name="Google Shape;23;g2b5777efb5c_0_149" descr="HAR 071coverHartford.pdf"/>
          <p:cNvPicPr preferRelativeResize="0"/>
          <p:nvPr/>
        </p:nvPicPr>
        <p:blipFill rotWithShape="1">
          <a:blip r:embed="rId2">
            <a:alphaModFix/>
          </a:blip>
          <a:srcRect/>
          <a:stretch/>
        </p:blipFill>
        <p:spPr>
          <a:xfrm>
            <a:off x="0" y="-106989"/>
            <a:ext cx="9144002" cy="69649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4"/>
        <p:cNvGrpSpPr/>
        <p:nvPr/>
      </p:nvGrpSpPr>
      <p:grpSpPr>
        <a:xfrm>
          <a:off x="0" y="0"/>
          <a:ext cx="0" cy="0"/>
          <a:chOff x="0" y="0"/>
          <a:chExt cx="0" cy="0"/>
        </a:xfrm>
      </p:grpSpPr>
      <p:pic>
        <p:nvPicPr>
          <p:cNvPr id="25" name="Google Shape;25;g2b5777efb5c_0_151" descr="HAR 071 inside Hartford.pdf"/>
          <p:cNvPicPr preferRelativeResize="0"/>
          <p:nvPr/>
        </p:nvPicPr>
        <p:blipFill rotWithShape="1">
          <a:blip r:embed="rId2">
            <a:alphaModFix/>
          </a:blip>
          <a:srcRect/>
          <a:stretch/>
        </p:blipFill>
        <p:spPr>
          <a:xfrm>
            <a:off x="0" y="0"/>
            <a:ext cx="9144002" cy="6599492"/>
          </a:xfrm>
          <a:prstGeom prst="rect">
            <a:avLst/>
          </a:prstGeom>
          <a:noFill/>
          <a:ln>
            <a:noFill/>
          </a:ln>
        </p:spPr>
      </p:pic>
      <p:sp>
        <p:nvSpPr>
          <p:cNvPr id="26" name="Google Shape;26;g2b5777efb5c_0_151"/>
          <p:cNvSpPr txBox="1">
            <a:spLocks noGrp="1"/>
          </p:cNvSpPr>
          <p:nvPr>
            <p:ph type="title"/>
          </p:nvPr>
        </p:nvSpPr>
        <p:spPr>
          <a:xfrm>
            <a:off x="1210954" y="274638"/>
            <a:ext cx="7475700" cy="4047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2400"/>
              <a:buFont typeface="Avenir"/>
              <a:buNone/>
              <a:defRPr sz="2400" b="0" i="0">
                <a:solidFill>
                  <a:schemeClr val="lt1"/>
                </a:solidFill>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g2b5777efb5c_0_1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 name="Google Shape;18;g2b5777efb5c_0_1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g2b5777efb5c_0_1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g2b5777efb5c_0_1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g2b5777efb5c_0_1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5.jpg"/><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5.jp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5.jpg"/><Relationship Id="rId4" Type="http://schemas.openxmlformats.org/officeDocument/2006/relationships/image" Target="../media/image24.gif"/></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5.jpg"/><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5.jpg"/><Relationship Id="rId4" Type="http://schemas.openxmlformats.org/officeDocument/2006/relationships/image" Target="../media/image24.gif"/></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1"/>
          <p:cNvSpPr/>
          <p:nvPr/>
        </p:nvSpPr>
        <p:spPr>
          <a:xfrm>
            <a:off x="873881" y="5003953"/>
            <a:ext cx="577630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8 Half Term 1</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a:p>
        </p:txBody>
      </p:sp>
      <p:pic>
        <p:nvPicPr>
          <p:cNvPr id="3" name="Picture 2"/>
          <p:cNvPicPr>
            <a:picLocks noChangeAspect="1"/>
          </p:cNvPicPr>
          <p:nvPr/>
        </p:nvPicPr>
        <p:blipFill>
          <a:blip r:embed="rId3"/>
          <a:stretch>
            <a:fillRect/>
          </a:stretch>
        </p:blipFill>
        <p:spPr>
          <a:xfrm>
            <a:off x="643907" y="211330"/>
            <a:ext cx="1655948" cy="22591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5777efb5c_0_103"/>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a:p>
        </p:txBody>
      </p:sp>
      <p:pic>
        <p:nvPicPr>
          <p:cNvPr id="124" name="Google Shape;124;g2b5777efb5c_0_103"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125" name="Google Shape;125;g2b5777efb5c_0_103"/>
          <p:cNvSpPr txBox="1"/>
          <p:nvPr/>
        </p:nvSpPr>
        <p:spPr>
          <a:xfrm>
            <a:off x="68091" y="1149954"/>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Reverse Hit: This shot is used to score goals. Make sure that your body is parallel to the target and the ball is off your right foot. The stick should stay in contact with the ground the entire time.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Jab Tackle: This defensive principle is used when the ball is unprotected. Players tend to lunge towards the ball with their left foot and take their right hand off the stick to increase their reach.  </a:t>
            </a:r>
            <a:endParaRPr/>
          </a:p>
        </p:txBody>
      </p:sp>
      <p:sp>
        <p:nvSpPr>
          <p:cNvPr id="126" name="Google Shape;126;g2b5777efb5c_0_103"/>
          <p:cNvSpPr txBox="1"/>
          <p:nvPr/>
        </p:nvSpPr>
        <p:spPr>
          <a:xfrm>
            <a:off x="3507058" y="1160983"/>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stick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Reverse stick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Wide base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sp>
        <p:nvSpPr>
          <p:cNvPr id="127" name="Google Shape;127;g2b5777efb5c_0_103"/>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create an overload for my team?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Why would I want to create an overload?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outwit my opponent?</a:t>
            </a:r>
            <a:endParaRPr/>
          </a:p>
        </p:txBody>
      </p:sp>
      <p:pic>
        <p:nvPicPr>
          <p:cNvPr id="128" name="Google Shape;128;g2b5777efb5c_0_103" descr="How to tackle your opponents in hockey - ActiveSG"/>
          <p:cNvPicPr preferRelativeResize="0"/>
          <p:nvPr/>
        </p:nvPicPr>
        <p:blipFill rotWithShape="1">
          <a:blip r:embed="rId4">
            <a:alphaModFix/>
          </a:blip>
          <a:srcRect/>
          <a:stretch/>
        </p:blipFill>
        <p:spPr>
          <a:xfrm>
            <a:off x="3384086" y="3735277"/>
            <a:ext cx="2720898" cy="2040674"/>
          </a:xfrm>
          <a:prstGeom prst="rect">
            <a:avLst/>
          </a:prstGeom>
          <a:noFill/>
          <a:ln w="31750" cap="flat" cmpd="sng">
            <a:solidFill>
              <a:schemeClr val="dk1"/>
            </a:solidFill>
            <a:prstDash val="solid"/>
            <a:round/>
            <a:headEnd type="none" w="sm" len="sm"/>
            <a:tailEnd type="none" w="sm" len="sm"/>
          </a:ln>
        </p:spPr>
      </p:pic>
      <p:pic>
        <p:nvPicPr>
          <p:cNvPr id="129" name="Google Shape;129;g2b5777efb5c_0_103" descr="The basics of the reverse hit: How to perform the tomahawk"/>
          <p:cNvPicPr preferRelativeResize="0"/>
          <p:nvPr/>
        </p:nvPicPr>
        <p:blipFill rotWithShape="1">
          <a:blip r:embed="rId5">
            <a:alphaModFix/>
          </a:blip>
          <a:srcRect/>
          <a:stretch/>
        </p:blipFill>
        <p:spPr>
          <a:xfrm>
            <a:off x="6241645" y="3903023"/>
            <a:ext cx="2754404" cy="1338828"/>
          </a:xfrm>
          <a:prstGeom prst="rect">
            <a:avLst/>
          </a:prstGeom>
          <a:noFill/>
          <a:ln w="31750" cap="flat" cmpd="sng">
            <a:solidFill>
              <a:schemeClr val="dk1"/>
            </a:solidFill>
            <a:prstDash val="solid"/>
            <a:round/>
            <a:headEnd type="none" w="sm" len="sm"/>
            <a:tailEnd type="none" w="sm" len="sm"/>
          </a:ln>
        </p:spPr>
      </p:pic>
      <p:pic>
        <p:nvPicPr>
          <p:cNvPr id="130" name="Google Shape;130;g2b5777efb5c_0_103"/>
          <p:cNvPicPr preferRelativeResize="0"/>
          <p:nvPr/>
        </p:nvPicPr>
        <p:blipFill rotWithShape="1">
          <a:blip r:embed="rId6">
            <a:alphaModFix/>
          </a:blip>
          <a:srcRect/>
          <a:stretch/>
        </p:blipFill>
        <p:spPr>
          <a:xfrm>
            <a:off x="899549" y="97534"/>
            <a:ext cx="801657" cy="1038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b5777efb5c_0_114"/>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Gymnastics</a:t>
            </a:r>
            <a:endParaRPr/>
          </a:p>
        </p:txBody>
      </p:sp>
      <p:pic>
        <p:nvPicPr>
          <p:cNvPr id="136" name="Google Shape;136;g2b5777efb5c_0_114"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137" name="Google Shape;137;g2b5777efb5c_0_114"/>
          <p:cNvSpPr txBox="1"/>
          <p:nvPr/>
        </p:nvSpPr>
        <p:spPr>
          <a:xfrm>
            <a:off x="68091"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Sequence: This is a set of movements which are combined through flight, travel, balance and/or rotations. A sequence of movement requires it to flow with the timings associated with your partner.</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Skillful Agilities: You are expected to perform movements which incorporates strength,       co-ordination, balance, and body tension. For example: a split jump, forward roll. </a:t>
            </a:r>
            <a:endParaRPr/>
          </a:p>
        </p:txBody>
      </p:sp>
      <p:sp>
        <p:nvSpPr>
          <p:cNvPr id="138" name="Google Shape;138;g2b5777efb5c_0_114"/>
          <p:cNvSpPr txBox="1"/>
          <p:nvPr/>
        </p:nvSpPr>
        <p:spPr>
          <a:xfrm>
            <a:off x="3437903" y="1149954"/>
            <a:ext cx="2729100" cy="42483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Co-operation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Shape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Travel</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Flight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Rotation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Counter-Balance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Aesthetics</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Accurate Replication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Locomotion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Transference of weight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Body tension</a:t>
            </a:r>
            <a:endParaRPr/>
          </a:p>
        </p:txBody>
      </p:sp>
      <p:pic>
        <p:nvPicPr>
          <p:cNvPr id="139" name="Google Shape;139;g2b5777efb5c_0_114" descr="How to Do a Split Leap: Drills &amp; Exercises to Help you Improve"/>
          <p:cNvPicPr preferRelativeResize="0"/>
          <p:nvPr/>
        </p:nvPicPr>
        <p:blipFill rotWithShape="1">
          <a:blip r:embed="rId4">
            <a:alphaModFix/>
          </a:blip>
          <a:srcRect/>
          <a:stretch/>
        </p:blipFill>
        <p:spPr>
          <a:xfrm>
            <a:off x="6421919" y="1780743"/>
            <a:ext cx="2653990" cy="1648256"/>
          </a:xfrm>
          <a:prstGeom prst="rect">
            <a:avLst/>
          </a:prstGeom>
          <a:noFill/>
          <a:ln w="31750" cap="flat" cmpd="sng">
            <a:solidFill>
              <a:schemeClr val="dk1"/>
            </a:solidFill>
            <a:prstDash val="solid"/>
            <a:round/>
            <a:headEnd type="none" w="sm" len="sm"/>
            <a:tailEnd type="none" w="sm" len="sm"/>
          </a:ln>
        </p:spPr>
      </p:pic>
      <p:pic>
        <p:nvPicPr>
          <p:cNvPr id="140" name="Google Shape;140;g2b5777efb5c_0_114" descr="Teaching Forward Rolls (a.k.a. Somersault) - Gymnastics 4 Hire"/>
          <p:cNvPicPr preferRelativeResize="0"/>
          <p:nvPr/>
        </p:nvPicPr>
        <p:blipFill rotWithShape="1">
          <a:blip r:embed="rId5">
            <a:alphaModFix/>
          </a:blip>
          <a:srcRect/>
          <a:stretch/>
        </p:blipFill>
        <p:spPr>
          <a:xfrm>
            <a:off x="6421919" y="4045021"/>
            <a:ext cx="2653990" cy="1492869"/>
          </a:xfrm>
          <a:prstGeom prst="rect">
            <a:avLst/>
          </a:prstGeom>
          <a:noFill/>
          <a:ln w="31750" cap="flat" cmpd="sng">
            <a:solidFill>
              <a:schemeClr val="dk1"/>
            </a:solidFill>
            <a:prstDash val="solid"/>
            <a:round/>
            <a:headEnd type="none" w="sm" len="sm"/>
            <a:tailEnd type="none" w="sm" len="sm"/>
          </a:ln>
        </p:spPr>
      </p:pic>
      <p:pic>
        <p:nvPicPr>
          <p:cNvPr id="141" name="Google Shape;141;g2b5777efb5c_0_114"/>
          <p:cNvPicPr preferRelativeResize="0"/>
          <p:nvPr/>
        </p:nvPicPr>
        <p:blipFill rotWithShape="1">
          <a:blip r:embed="rId6">
            <a:alphaModFix/>
          </a:blip>
          <a:srcRect/>
          <a:stretch/>
        </p:blipFill>
        <p:spPr>
          <a:xfrm>
            <a:off x="844497" y="70338"/>
            <a:ext cx="814180" cy="1055176"/>
          </a:xfrm>
          <a:prstGeom prst="rect">
            <a:avLst/>
          </a:prstGeom>
          <a:noFill/>
          <a:ln>
            <a:noFill/>
          </a:ln>
        </p:spPr>
      </p:pic>
      <p:pic>
        <p:nvPicPr>
          <p:cNvPr id="9" name="Picture 8"/>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b5777efb5c_0_124"/>
          <p:cNvSpPr/>
          <p:nvPr/>
        </p:nvSpPr>
        <p:spPr>
          <a:xfrm>
            <a:off x="846084" y="70337"/>
            <a:ext cx="6857100" cy="7050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600" b="1">
                <a:solidFill>
                  <a:srgbClr val="0070C0"/>
                </a:solidFill>
                <a:latin typeface="Calibri"/>
                <a:ea typeface="Calibri"/>
                <a:cs typeface="Calibri"/>
                <a:sym typeface="Calibri"/>
              </a:rPr>
              <a:t>Fitness</a:t>
            </a:r>
            <a:endParaRPr/>
          </a:p>
        </p:txBody>
      </p:sp>
      <p:sp>
        <p:nvSpPr>
          <p:cNvPr id="147" name="Google Shape;147;g2b5777efb5c_0_124"/>
          <p:cNvSpPr txBox="1"/>
          <p:nvPr/>
        </p:nvSpPr>
        <p:spPr>
          <a:xfrm>
            <a:off x="25778" y="775433"/>
            <a:ext cx="3540600" cy="57105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chemeClr val="dk1"/>
                </a:solidFill>
                <a:latin typeface="Calibri"/>
                <a:ea typeface="Calibri"/>
                <a:cs typeface="Calibri"/>
                <a:sym typeface="Calibri"/>
              </a:rPr>
              <a:t>Training Methods</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a:solidFill>
                  <a:schemeClr val="dk1"/>
                </a:solidFill>
                <a:latin typeface="Calibri"/>
                <a:ea typeface="Calibri"/>
                <a:cs typeface="Calibri"/>
                <a:sym typeface="Calibri"/>
              </a:rPr>
              <a:t>Training can be aerobic or anaerobic. In aerobic exercise, which is steady and not too fast, the heart is able to supply enough oxygen to the muscles. Aerobic training improves cardiovascular fitness. Anaerobic exercise is performed in short, fast bursts where the heart cannot supply enough oxygen to the muscles. Anaerobic training improves the ability of the muscles to work without enough oxygen when lactic acid is produced.</a:t>
            </a:r>
            <a:endParaRPr/>
          </a:p>
          <a:p>
            <a:pPr marL="0" marR="0" lvl="0" indent="0" algn="just" rtl="0">
              <a:spcBef>
                <a:spcPts val="0"/>
              </a:spcBef>
              <a:spcAft>
                <a:spcPts val="0"/>
              </a:spcAft>
              <a:buNone/>
            </a:pPr>
            <a:endParaRPr sz="11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a:solidFill>
                  <a:schemeClr val="dk1"/>
                </a:solidFill>
                <a:latin typeface="Calibri"/>
                <a:ea typeface="Calibri"/>
                <a:cs typeface="Calibri"/>
                <a:sym typeface="Calibri"/>
              </a:rPr>
              <a:t>Specific training methods can be used to improve each fitness factor. Circuit training involves performing a series of exercises in a special order called a circuit. Each activity takes place at a 'station'. It can be designed to improve speed, agility, coordination, balance and muscular endurance. Continuous training involves working for a sustained period of time without rest. It improves cardio-vascular fitness. Cross training involves using another sport or activity to improve your fitness. It happens when an athlete trains in a different environment. For example a volleyball player uses the power training for that sport to help with fitness for long jump. Fartlek training or 'speed play' training involves varying your speed and the type of terrain over which you run, walk, cycle or ski. It improves aerobic and anaerobic fitness. Interval training involves alternating between periods of hard exercise and rest. It improves speed and muscular endurance. Weight training uses weights to provide resistance to the muscles. It improves muscular strength (high weight, low reps), muscular endurance (low weight, high reps, many sets) and power (medium weight and reps performed quickly).</a:t>
            </a:r>
            <a:endParaRPr sz="1100">
              <a:solidFill>
                <a:schemeClr val="dk1"/>
              </a:solidFill>
              <a:latin typeface="Calibri"/>
              <a:ea typeface="Calibri"/>
              <a:cs typeface="Calibri"/>
              <a:sym typeface="Calibri"/>
            </a:endParaRPr>
          </a:p>
        </p:txBody>
      </p:sp>
      <p:sp>
        <p:nvSpPr>
          <p:cNvPr id="148" name="Google Shape;148;g2b5777efb5c_0_124"/>
          <p:cNvSpPr txBox="1"/>
          <p:nvPr/>
        </p:nvSpPr>
        <p:spPr>
          <a:xfrm>
            <a:off x="4288943" y="871762"/>
            <a:ext cx="3694800" cy="2769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u="sng">
                <a:solidFill>
                  <a:schemeClr val="dk1"/>
                </a:solidFill>
                <a:latin typeface="Calibri"/>
                <a:ea typeface="Calibri"/>
                <a:cs typeface="Calibri"/>
                <a:sym typeface="Calibri"/>
              </a:rPr>
              <a:t>Advantages and Disadvantages of Training Methods</a:t>
            </a:r>
            <a:endParaRPr/>
          </a:p>
        </p:txBody>
      </p:sp>
      <p:pic>
        <p:nvPicPr>
          <p:cNvPr id="149" name="Google Shape;149;g2b5777efb5c_0_124"/>
          <p:cNvPicPr preferRelativeResize="0"/>
          <p:nvPr/>
        </p:nvPicPr>
        <p:blipFill rotWithShape="1">
          <a:blip r:embed="rId3">
            <a:alphaModFix/>
          </a:blip>
          <a:srcRect t="7433"/>
          <a:stretch/>
        </p:blipFill>
        <p:spPr>
          <a:xfrm rot="5400000">
            <a:off x="5504489" y="4422029"/>
            <a:ext cx="1584803" cy="3061854"/>
          </a:xfrm>
          <a:prstGeom prst="rect">
            <a:avLst/>
          </a:prstGeom>
          <a:gradFill>
            <a:gsLst>
              <a:gs pos="0">
                <a:srgbClr val="FFFF00"/>
              </a:gs>
              <a:gs pos="74000">
                <a:srgbClr val="AEC5E1"/>
              </a:gs>
              <a:gs pos="83000">
                <a:srgbClr val="AEC5E1"/>
              </a:gs>
              <a:gs pos="100000">
                <a:srgbClr val="C8D8EB"/>
              </a:gs>
            </a:gsLst>
            <a:lin ang="5400012" scaled="0"/>
          </a:gradFill>
          <a:ln>
            <a:noFill/>
          </a:ln>
        </p:spPr>
      </p:pic>
      <p:sp>
        <p:nvSpPr>
          <p:cNvPr id="150" name="Google Shape;150;g2b5777efb5c_0_124"/>
          <p:cNvSpPr txBox="1"/>
          <p:nvPr/>
        </p:nvSpPr>
        <p:spPr>
          <a:xfrm rot="5400000">
            <a:off x="7548868" y="5772086"/>
            <a:ext cx="11133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Training Zones</a:t>
            </a:r>
            <a:endParaRPr/>
          </a:p>
        </p:txBody>
      </p:sp>
      <p:pic>
        <p:nvPicPr>
          <p:cNvPr id="151" name="Google Shape;151;g2b5777efb5c_0_124"/>
          <p:cNvPicPr preferRelativeResize="0"/>
          <p:nvPr/>
        </p:nvPicPr>
        <p:blipFill rotWithShape="1">
          <a:blip r:embed="rId4">
            <a:alphaModFix/>
          </a:blip>
          <a:srcRect t="6472"/>
          <a:stretch/>
        </p:blipFill>
        <p:spPr>
          <a:xfrm>
            <a:off x="3566269" y="1274618"/>
            <a:ext cx="5531164" cy="3814910"/>
          </a:xfrm>
          <a:prstGeom prst="rect">
            <a:avLst/>
          </a:prstGeom>
          <a:gradFill>
            <a:gsLst>
              <a:gs pos="0">
                <a:srgbClr val="FFFF00"/>
              </a:gs>
              <a:gs pos="74000">
                <a:srgbClr val="AEC5E1"/>
              </a:gs>
              <a:gs pos="83000">
                <a:srgbClr val="AEC5E1"/>
              </a:gs>
              <a:gs pos="100000">
                <a:srgbClr val="C8D8EB"/>
              </a:gs>
            </a:gsLst>
            <a:lin ang="5400012" scaled="0"/>
          </a:gradFill>
          <a:ln>
            <a:noFill/>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b5777efb5c_0_133"/>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OAA</a:t>
            </a:r>
            <a:endParaRPr sz="1800" b="1">
              <a:solidFill>
                <a:schemeClr val="lt1"/>
              </a:solidFill>
              <a:latin typeface="Calibri"/>
              <a:ea typeface="Calibri"/>
              <a:cs typeface="Calibri"/>
              <a:sym typeface="Calibri"/>
            </a:endParaRPr>
          </a:p>
        </p:txBody>
      </p:sp>
      <p:sp>
        <p:nvSpPr>
          <p:cNvPr id="157" name="Google Shape;157;g2b5777efb5c_0_133"/>
          <p:cNvSpPr txBox="1"/>
          <p:nvPr/>
        </p:nvSpPr>
        <p:spPr>
          <a:xfrm>
            <a:off x="68283" y="1196120"/>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Symbols: Within orienteering there are key symbols that you may see on a map which you may need to identify. A triangle is used to indicate the start and a double circle indicates the finishing point.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Control Point: These are points within the map which you need to find. They may have directions of where to go next or you may need to write the control point down and decipher a code at the end of the route.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g2b5777efb5c_0_133"/>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Navigation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Teamwork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Leadership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Cardinal Points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Resilience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Common goal</a:t>
            </a:r>
            <a:endParaRPr sz="1800">
              <a:solidFill>
                <a:schemeClr val="dk1"/>
              </a:solidFill>
              <a:latin typeface="Arial"/>
              <a:ea typeface="Arial"/>
              <a:cs typeface="Arial"/>
              <a:sym typeface="Arial"/>
            </a:endParaRPr>
          </a:p>
        </p:txBody>
      </p:sp>
      <p:sp>
        <p:nvSpPr>
          <p:cNvPr id="159" name="Google Shape;159;g2b5777efb5c_0_133"/>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complete this task in the fastest 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do we need to think about when planning our route?</a:t>
            </a:r>
            <a:endParaRPr/>
          </a:p>
        </p:txBody>
      </p:sp>
      <p:pic>
        <p:nvPicPr>
          <p:cNvPr id="160" name="Google Shape;160;g2b5777efb5c_0_133"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61" name="Google Shape;161;g2b5777efb5c_0_133" descr="A complete introductory orienteering activity package for schools"/>
          <p:cNvPicPr preferRelativeResize="0"/>
          <p:nvPr/>
        </p:nvPicPr>
        <p:blipFill rotWithShape="1">
          <a:blip r:embed="rId4">
            <a:alphaModFix/>
          </a:blip>
          <a:srcRect/>
          <a:stretch/>
        </p:blipFill>
        <p:spPr>
          <a:xfrm>
            <a:off x="6447930" y="3781520"/>
            <a:ext cx="2209182" cy="2039964"/>
          </a:xfrm>
          <a:prstGeom prst="rect">
            <a:avLst/>
          </a:prstGeom>
          <a:noFill/>
          <a:ln>
            <a:noFill/>
          </a:ln>
        </p:spPr>
      </p:pic>
      <p:pic>
        <p:nvPicPr>
          <p:cNvPr id="162" name="Google Shape;162;g2b5777efb5c_0_133" descr="Course (orienteering) - Wikipedia"/>
          <p:cNvPicPr preferRelativeResize="0"/>
          <p:nvPr/>
        </p:nvPicPr>
        <p:blipFill rotWithShape="1">
          <a:blip r:embed="rId5">
            <a:alphaModFix/>
          </a:blip>
          <a:srcRect/>
          <a:stretch/>
        </p:blipFill>
        <p:spPr>
          <a:xfrm>
            <a:off x="3527374" y="3857489"/>
            <a:ext cx="2960946" cy="196399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5777efb5c_0_154"/>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8 Half Term 3</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a:p>
        </p:txBody>
      </p:sp>
      <p:pic>
        <p:nvPicPr>
          <p:cNvPr id="3" name="Picture 2"/>
          <p:cNvPicPr>
            <a:picLocks noChangeAspect="1"/>
          </p:cNvPicPr>
          <p:nvPr/>
        </p:nvPicPr>
        <p:blipFill>
          <a:blip r:embed="rId3"/>
          <a:stretch>
            <a:fillRect/>
          </a:stretch>
        </p:blipFill>
        <p:spPr>
          <a:xfrm>
            <a:off x="708561" y="303694"/>
            <a:ext cx="1609766" cy="21961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b5777efb5c_0_158"/>
          <p:cNvSpPr txBox="1">
            <a:spLocks noGrp="1"/>
          </p:cNvSpPr>
          <p:nvPr>
            <p:ph type="title"/>
          </p:nvPr>
        </p:nvSpPr>
        <p:spPr>
          <a:xfrm>
            <a:off x="864590" y="78266"/>
            <a:ext cx="6894000" cy="1044000"/>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 </a:t>
            </a:r>
            <a:endParaRPr/>
          </a:p>
        </p:txBody>
      </p:sp>
      <p:sp>
        <p:nvSpPr>
          <p:cNvPr id="173" name="Google Shape;173;g2b5777efb5c_0_158"/>
          <p:cNvSpPr txBox="1"/>
          <p:nvPr/>
        </p:nvSpPr>
        <p:spPr>
          <a:xfrm>
            <a:off x="3556659" y="1149954"/>
            <a:ext cx="2598000" cy="2862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Dribbling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Overloads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Space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Shape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Inside Toe-Loop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Outside Toe-Loop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Defensive Header</a:t>
            </a:r>
            <a:endParaRPr/>
          </a:p>
        </p:txBody>
      </p:sp>
      <p:sp>
        <p:nvSpPr>
          <p:cNvPr id="174" name="Google Shape;174;g2b5777efb5c_0_158"/>
          <p:cNvSpPr txBox="1"/>
          <p:nvPr/>
        </p:nvSpPr>
        <p:spPr>
          <a:xfrm>
            <a:off x="154380" y="1149954"/>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Dribbling: The aim of dribbling is to outwit your opponent through moving the ball with both feet. You look to use the inside and outside of your foot to manipulate the ball pass your opponent.</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Body shape: You look to use your body shape to enhance the trajectory and power of a defensive clearance. This can be conducted through either facing the ball or standing side on to the ball.</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75" name="Google Shape;175;g2b5777efb5c_0_158"/>
          <p:cNvSpPr txBox="1"/>
          <p:nvPr/>
        </p:nvSpPr>
        <p:spPr>
          <a:xfrm>
            <a:off x="6353299" y="1149954"/>
            <a:ext cx="2303700" cy="2862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Outwitting your opponent in a 1v1 situation.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overloads (2v1).</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Selecting the correct pass at the right time.</a:t>
            </a:r>
            <a:endParaRPr/>
          </a:p>
          <a:p>
            <a:pPr marL="285750" marR="0" lvl="0" indent="-171450" algn="l" rtl="0">
              <a:spcBef>
                <a:spcPts val="0"/>
              </a:spcBef>
              <a:spcAft>
                <a:spcPts val="0"/>
              </a:spcAft>
              <a:buClr>
                <a:schemeClr val="dk1"/>
              </a:buClr>
              <a:buSzPts val="1800"/>
              <a:buFont typeface="Arial"/>
              <a:buNone/>
            </a:pPr>
            <a:endParaRPr sz="1800" u="sng">
              <a:solidFill>
                <a:schemeClr val="dk1"/>
              </a:solidFill>
              <a:latin typeface="Arial"/>
              <a:ea typeface="Arial"/>
              <a:cs typeface="Arial"/>
              <a:sym typeface="Arial"/>
            </a:endParaRPr>
          </a:p>
        </p:txBody>
      </p:sp>
      <p:pic>
        <p:nvPicPr>
          <p:cNvPr id="176" name="Google Shape;176;g2b5777efb5c_0_158" descr="Football Dribbling Drills - TeachPE.com"/>
          <p:cNvPicPr preferRelativeResize="0"/>
          <p:nvPr/>
        </p:nvPicPr>
        <p:blipFill rotWithShape="1">
          <a:blip r:embed="rId3">
            <a:alphaModFix/>
          </a:blip>
          <a:srcRect/>
          <a:stretch/>
        </p:blipFill>
        <p:spPr>
          <a:xfrm>
            <a:off x="3306888" y="4236582"/>
            <a:ext cx="2642651" cy="1558576"/>
          </a:xfrm>
          <a:prstGeom prst="rect">
            <a:avLst/>
          </a:prstGeom>
          <a:noFill/>
          <a:ln w="31750" cap="flat" cmpd="sng">
            <a:solidFill>
              <a:schemeClr val="dk1"/>
            </a:solidFill>
            <a:prstDash val="solid"/>
            <a:round/>
            <a:headEnd type="none" w="sm" len="sm"/>
            <a:tailEnd type="none" w="sm" len="sm"/>
          </a:ln>
        </p:spPr>
      </p:pic>
      <p:pic>
        <p:nvPicPr>
          <p:cNvPr id="177" name="Google Shape;177;g2b5777efb5c_0_158" descr="Nike Academy Defending Body Position 1080p - YouTube"/>
          <p:cNvPicPr preferRelativeResize="0"/>
          <p:nvPr/>
        </p:nvPicPr>
        <p:blipFill rotWithShape="1">
          <a:blip r:embed="rId4">
            <a:alphaModFix/>
          </a:blip>
          <a:srcRect/>
          <a:stretch/>
        </p:blipFill>
        <p:spPr>
          <a:xfrm>
            <a:off x="6107333" y="4236582"/>
            <a:ext cx="2795744" cy="1558577"/>
          </a:xfrm>
          <a:prstGeom prst="rect">
            <a:avLst/>
          </a:prstGeom>
          <a:noFill/>
          <a:ln w="31750" cap="flat" cmpd="sng">
            <a:solidFill>
              <a:schemeClr val="dk1"/>
            </a:solidFill>
            <a:prstDash val="solid"/>
            <a:round/>
            <a:headEnd type="none" w="sm" len="sm"/>
            <a:tailEnd type="none" w="sm" len="sm"/>
          </a:ln>
        </p:spPr>
      </p:pic>
      <p:pic>
        <p:nvPicPr>
          <p:cNvPr id="178" name="Google Shape;178;g2b5777efb5c_0_158" descr="Look Say Cover Write Check Display Banner (teacher made)"/>
          <p:cNvPicPr preferRelativeResize="0"/>
          <p:nvPr/>
        </p:nvPicPr>
        <p:blipFill rotWithShape="1">
          <a:blip r:embed="rId5">
            <a:alphaModFix/>
          </a:blip>
          <a:srcRect l="3659" t="6023" r="3464" b="61041"/>
          <a:stretch/>
        </p:blipFill>
        <p:spPr>
          <a:xfrm>
            <a:off x="3306889" y="5943696"/>
            <a:ext cx="5596188" cy="812287"/>
          </a:xfrm>
          <a:prstGeom prst="rect">
            <a:avLst/>
          </a:prstGeom>
          <a:noFill/>
          <a:ln>
            <a:noFill/>
          </a:ln>
        </p:spPr>
      </p:pic>
      <p:pic>
        <p:nvPicPr>
          <p:cNvPr id="179" name="Google Shape;179;g2b5777efb5c_0_158"/>
          <p:cNvPicPr preferRelativeResize="0"/>
          <p:nvPr/>
        </p:nvPicPr>
        <p:blipFill rotWithShape="1">
          <a:blip r:embed="rId6">
            <a:alphaModFix/>
          </a:blip>
          <a:srcRect/>
          <a:stretch/>
        </p:blipFill>
        <p:spPr>
          <a:xfrm>
            <a:off x="975078" y="78265"/>
            <a:ext cx="820755" cy="1043998"/>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b5777efb5c_0_169"/>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a:p>
        </p:txBody>
      </p:sp>
      <p:pic>
        <p:nvPicPr>
          <p:cNvPr id="185" name="Google Shape;185;g2b5777efb5c_0_169"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186" name="Google Shape;186;g2b5777efb5c_0_169"/>
          <p:cNvSpPr txBox="1"/>
          <p:nvPr/>
        </p:nvSpPr>
        <p:spPr>
          <a:xfrm>
            <a:off x="68091" y="1149954"/>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Reverse Hit: This shot is used to score goals. Make sure that your body is parallel to the target and the ball is off your right foot. The stick should stay in contact with the ground the entire time.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Jab Tackle: This defensive principle is used when the ball is unprotected. Players tend to lunge towards the ball with their left foot and take their right hand off the stick to increase their reach.  </a:t>
            </a:r>
            <a:endParaRPr/>
          </a:p>
        </p:txBody>
      </p:sp>
      <p:sp>
        <p:nvSpPr>
          <p:cNvPr id="187" name="Google Shape;187;g2b5777efb5c_0_169"/>
          <p:cNvSpPr txBox="1"/>
          <p:nvPr/>
        </p:nvSpPr>
        <p:spPr>
          <a:xfrm>
            <a:off x="3507058" y="1160983"/>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stick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Reverse stick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Wide base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sp>
        <p:nvSpPr>
          <p:cNvPr id="188" name="Google Shape;188;g2b5777efb5c_0_169"/>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create an overload for my team?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Why would I want to create an overload?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outwit my opponent?</a:t>
            </a:r>
            <a:endParaRPr/>
          </a:p>
        </p:txBody>
      </p:sp>
      <p:pic>
        <p:nvPicPr>
          <p:cNvPr id="189" name="Google Shape;189;g2b5777efb5c_0_169" descr="How to tackle your opponents in hockey - ActiveSG"/>
          <p:cNvPicPr preferRelativeResize="0"/>
          <p:nvPr/>
        </p:nvPicPr>
        <p:blipFill rotWithShape="1">
          <a:blip r:embed="rId4">
            <a:alphaModFix/>
          </a:blip>
          <a:srcRect/>
          <a:stretch/>
        </p:blipFill>
        <p:spPr>
          <a:xfrm>
            <a:off x="3384086" y="3735277"/>
            <a:ext cx="2720898" cy="2040674"/>
          </a:xfrm>
          <a:prstGeom prst="rect">
            <a:avLst/>
          </a:prstGeom>
          <a:noFill/>
          <a:ln w="31750" cap="flat" cmpd="sng">
            <a:solidFill>
              <a:schemeClr val="dk1"/>
            </a:solidFill>
            <a:prstDash val="solid"/>
            <a:round/>
            <a:headEnd type="none" w="sm" len="sm"/>
            <a:tailEnd type="none" w="sm" len="sm"/>
          </a:ln>
        </p:spPr>
      </p:pic>
      <p:pic>
        <p:nvPicPr>
          <p:cNvPr id="190" name="Google Shape;190;g2b5777efb5c_0_169" descr="The basics of the reverse hit: How to perform the tomahawk"/>
          <p:cNvPicPr preferRelativeResize="0"/>
          <p:nvPr/>
        </p:nvPicPr>
        <p:blipFill rotWithShape="1">
          <a:blip r:embed="rId5">
            <a:alphaModFix/>
          </a:blip>
          <a:srcRect/>
          <a:stretch/>
        </p:blipFill>
        <p:spPr>
          <a:xfrm>
            <a:off x="6241645" y="3903023"/>
            <a:ext cx="2754404" cy="1338828"/>
          </a:xfrm>
          <a:prstGeom prst="rect">
            <a:avLst/>
          </a:prstGeom>
          <a:noFill/>
          <a:ln w="31750" cap="flat" cmpd="sng">
            <a:solidFill>
              <a:schemeClr val="dk1"/>
            </a:solidFill>
            <a:prstDash val="solid"/>
            <a:round/>
            <a:headEnd type="none" w="sm" len="sm"/>
            <a:tailEnd type="none" w="sm" len="sm"/>
          </a:ln>
        </p:spPr>
      </p:pic>
      <p:pic>
        <p:nvPicPr>
          <p:cNvPr id="191" name="Google Shape;191;g2b5777efb5c_0_169"/>
          <p:cNvPicPr preferRelativeResize="0"/>
          <p:nvPr/>
        </p:nvPicPr>
        <p:blipFill rotWithShape="1">
          <a:blip r:embed="rId6">
            <a:alphaModFix/>
          </a:blip>
          <a:srcRect/>
          <a:stretch/>
        </p:blipFill>
        <p:spPr>
          <a:xfrm>
            <a:off x="899549" y="97534"/>
            <a:ext cx="801657" cy="1038949"/>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b5777efb5c_0_180"/>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Gymnastics</a:t>
            </a:r>
            <a:endParaRPr/>
          </a:p>
        </p:txBody>
      </p:sp>
      <p:pic>
        <p:nvPicPr>
          <p:cNvPr id="197" name="Google Shape;197;g2b5777efb5c_0_18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198" name="Google Shape;198;g2b5777efb5c_0_180"/>
          <p:cNvSpPr txBox="1"/>
          <p:nvPr/>
        </p:nvSpPr>
        <p:spPr>
          <a:xfrm>
            <a:off x="68091"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Sequence: This is a set of movements which are combined through flight, travel, balance and/or rotations. A sequence of movement requires it to flow with the timings associated with your partner.</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Skillful Agilities: You are expected to perform movements which incorporates strength,       co-ordination, balance, and body tension. For example: a split jump, forward roll. </a:t>
            </a:r>
            <a:endParaRPr/>
          </a:p>
        </p:txBody>
      </p:sp>
      <p:sp>
        <p:nvSpPr>
          <p:cNvPr id="199" name="Google Shape;199;g2b5777efb5c_0_180"/>
          <p:cNvSpPr txBox="1"/>
          <p:nvPr/>
        </p:nvSpPr>
        <p:spPr>
          <a:xfrm>
            <a:off x="3437903" y="1149954"/>
            <a:ext cx="2729100" cy="42483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Co-operation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Shape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Travel</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Flight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Rotation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Counter-Balance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Aesthetics</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Accurate Replication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Locomotion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Transference of weight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Body tension</a:t>
            </a:r>
            <a:endParaRPr/>
          </a:p>
        </p:txBody>
      </p:sp>
      <p:pic>
        <p:nvPicPr>
          <p:cNvPr id="200" name="Google Shape;200;g2b5777efb5c_0_180" descr="How to Do a Split Leap: Drills &amp; Exercises to Help you Improve"/>
          <p:cNvPicPr preferRelativeResize="0"/>
          <p:nvPr/>
        </p:nvPicPr>
        <p:blipFill rotWithShape="1">
          <a:blip r:embed="rId4">
            <a:alphaModFix/>
          </a:blip>
          <a:srcRect/>
          <a:stretch/>
        </p:blipFill>
        <p:spPr>
          <a:xfrm>
            <a:off x="6421919" y="1780743"/>
            <a:ext cx="2653990" cy="1648256"/>
          </a:xfrm>
          <a:prstGeom prst="rect">
            <a:avLst/>
          </a:prstGeom>
          <a:noFill/>
          <a:ln w="31750" cap="flat" cmpd="sng">
            <a:solidFill>
              <a:schemeClr val="dk1"/>
            </a:solidFill>
            <a:prstDash val="solid"/>
            <a:round/>
            <a:headEnd type="none" w="sm" len="sm"/>
            <a:tailEnd type="none" w="sm" len="sm"/>
          </a:ln>
        </p:spPr>
      </p:pic>
      <p:pic>
        <p:nvPicPr>
          <p:cNvPr id="201" name="Google Shape;201;g2b5777efb5c_0_180" descr="Teaching Forward Rolls (a.k.a. Somersault) - Gymnastics 4 Hire"/>
          <p:cNvPicPr preferRelativeResize="0"/>
          <p:nvPr/>
        </p:nvPicPr>
        <p:blipFill rotWithShape="1">
          <a:blip r:embed="rId5">
            <a:alphaModFix/>
          </a:blip>
          <a:srcRect/>
          <a:stretch/>
        </p:blipFill>
        <p:spPr>
          <a:xfrm>
            <a:off x="6421919" y="4045021"/>
            <a:ext cx="2653990" cy="1492869"/>
          </a:xfrm>
          <a:prstGeom prst="rect">
            <a:avLst/>
          </a:prstGeom>
          <a:noFill/>
          <a:ln w="31750" cap="flat" cmpd="sng">
            <a:solidFill>
              <a:schemeClr val="dk1"/>
            </a:solidFill>
            <a:prstDash val="solid"/>
            <a:round/>
            <a:headEnd type="none" w="sm" len="sm"/>
            <a:tailEnd type="none" w="sm" len="sm"/>
          </a:ln>
        </p:spPr>
      </p:pic>
      <p:pic>
        <p:nvPicPr>
          <p:cNvPr id="202" name="Google Shape;202;g2b5777efb5c_0_180"/>
          <p:cNvPicPr preferRelativeResize="0"/>
          <p:nvPr/>
        </p:nvPicPr>
        <p:blipFill rotWithShape="1">
          <a:blip r:embed="rId6">
            <a:alphaModFix/>
          </a:blip>
          <a:srcRect/>
          <a:stretch/>
        </p:blipFill>
        <p:spPr>
          <a:xfrm>
            <a:off x="844497" y="70338"/>
            <a:ext cx="814180" cy="1055176"/>
          </a:xfrm>
          <a:prstGeom prst="rect">
            <a:avLst/>
          </a:prstGeom>
          <a:noFill/>
          <a:ln>
            <a:noFill/>
          </a:ln>
        </p:spPr>
      </p:pic>
      <p:pic>
        <p:nvPicPr>
          <p:cNvPr id="9" name="Picture 8"/>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b5777efb5c_0_190"/>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Tennis</a:t>
            </a:r>
            <a:endParaRPr sz="1800" b="1" i="0" u="none" strike="noStrike" cap="none">
              <a:solidFill>
                <a:srgbClr val="FFFFFF"/>
              </a:solidFill>
              <a:latin typeface="Calibri"/>
              <a:ea typeface="Calibri"/>
              <a:cs typeface="Calibri"/>
              <a:sym typeface="Calibri"/>
            </a:endParaRPr>
          </a:p>
        </p:txBody>
      </p:sp>
      <p:sp>
        <p:nvSpPr>
          <p:cNvPr id="208" name="Google Shape;208;g2b5777efb5c_0_190"/>
          <p:cNvSpPr txBox="1"/>
          <p:nvPr/>
        </p:nvSpPr>
        <p:spPr>
          <a:xfrm>
            <a:off x="163773"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Serving: Start with the racket and the ball together. Racket moves down and back with the ball moving forward. Arms are wide apart when the ball is tossed up. Contact point is high and in front of your body.</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Volleying: Solid base with your feet shoulder width apart. Turn the upper body when executing the shot. You use a punch action and not a swinging action to execute this shot correctly.</a:t>
            </a:r>
            <a:endParaRPr sz="1800">
              <a:solidFill>
                <a:schemeClr val="dk1"/>
              </a:solidFill>
              <a:latin typeface="Arial"/>
              <a:ea typeface="Arial"/>
              <a:cs typeface="Arial"/>
              <a:sym typeface="Arial"/>
            </a:endParaRPr>
          </a:p>
        </p:txBody>
      </p:sp>
      <p:sp>
        <p:nvSpPr>
          <p:cNvPr id="209" name="Google Shape;209;g2b5777efb5c_0_190"/>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Low to High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Preparatory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Execution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Follow through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Ball toss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sp>
        <p:nvSpPr>
          <p:cNvPr id="210" name="Google Shape;210;g2b5777efb5c_0_190"/>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achieve an 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a volley to win a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shot should I select within a game?</a:t>
            </a:r>
            <a:endParaRPr/>
          </a:p>
        </p:txBody>
      </p:sp>
      <p:pic>
        <p:nvPicPr>
          <p:cNvPr id="211" name="Google Shape;211;g2b5777efb5c_0_19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12" name="Google Shape;212;g2b5777efb5c_0_190" descr="Tennis Serve Lesson: Add more power by breaking the body barrier"/>
          <p:cNvPicPr preferRelativeResize="0"/>
          <p:nvPr/>
        </p:nvPicPr>
        <p:blipFill rotWithShape="1">
          <a:blip r:embed="rId4">
            <a:alphaModFix/>
          </a:blip>
          <a:srcRect t="6950"/>
          <a:stretch/>
        </p:blipFill>
        <p:spPr>
          <a:xfrm>
            <a:off x="3405843" y="3986985"/>
            <a:ext cx="2660861" cy="1333160"/>
          </a:xfrm>
          <a:prstGeom prst="rect">
            <a:avLst/>
          </a:prstGeom>
          <a:noFill/>
          <a:ln w="28575" cap="flat" cmpd="sng">
            <a:solidFill>
              <a:schemeClr val="dk1"/>
            </a:solidFill>
            <a:prstDash val="solid"/>
            <a:round/>
            <a:headEnd type="none" w="sm" len="sm"/>
            <a:tailEnd type="none" w="sm" len="sm"/>
          </a:ln>
        </p:spPr>
      </p:pic>
      <p:pic>
        <p:nvPicPr>
          <p:cNvPr id="213" name="Google Shape;213;g2b5777efb5c_0_190" descr="How To Hit A Tennis Volley | Feel Tennis"/>
          <p:cNvPicPr preferRelativeResize="0"/>
          <p:nvPr/>
        </p:nvPicPr>
        <p:blipFill rotWithShape="1">
          <a:blip r:embed="rId5">
            <a:alphaModFix/>
          </a:blip>
          <a:srcRect/>
          <a:stretch/>
        </p:blipFill>
        <p:spPr>
          <a:xfrm flipH="1">
            <a:off x="6237062" y="3986984"/>
            <a:ext cx="2680157" cy="133316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b5777efb5c_0_200"/>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OAA</a:t>
            </a:r>
            <a:endParaRPr sz="1800" b="1" i="0" u="none" strike="noStrike" cap="none">
              <a:solidFill>
                <a:srgbClr val="FFFFFF"/>
              </a:solidFill>
              <a:latin typeface="Calibri"/>
              <a:ea typeface="Calibri"/>
              <a:cs typeface="Calibri"/>
              <a:sym typeface="Calibri"/>
            </a:endParaRPr>
          </a:p>
        </p:txBody>
      </p:sp>
      <p:sp>
        <p:nvSpPr>
          <p:cNvPr id="219" name="Google Shape;219;g2b5777efb5c_0_200"/>
          <p:cNvSpPr txBox="1"/>
          <p:nvPr/>
        </p:nvSpPr>
        <p:spPr>
          <a:xfrm>
            <a:off x="163773" y="1149954"/>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Problem Solving: This is a transferable skill that uses deeper thinking strategies to solve problems.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Leadership: Promotes individuals that are steering their team towards a common goal. This is achieved through communication, teamwork and resilience.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Cardinal Points: Those points are situated in the direction of travel. For example: North, East, South, West, </a:t>
            </a:r>
            <a:endParaRPr sz="1800">
              <a:solidFill>
                <a:schemeClr val="dk1"/>
              </a:solidFill>
              <a:latin typeface="Arial"/>
              <a:ea typeface="Arial"/>
              <a:cs typeface="Arial"/>
              <a:sym typeface="Arial"/>
            </a:endParaRPr>
          </a:p>
        </p:txBody>
      </p:sp>
      <p:sp>
        <p:nvSpPr>
          <p:cNvPr id="220" name="Google Shape;220;g2b5777efb5c_0_200"/>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Navigation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Teamwork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Resilience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Leadership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Cardinal Points</a:t>
            </a:r>
            <a:endParaRPr/>
          </a:p>
        </p:txBody>
      </p:sp>
      <p:sp>
        <p:nvSpPr>
          <p:cNvPr id="221" name="Google Shape;221;g2b5777efb5c_0_200"/>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work as a team to achieve a common goal?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affect team morale?</a:t>
            </a:r>
            <a:endParaRPr/>
          </a:p>
        </p:txBody>
      </p:sp>
      <p:pic>
        <p:nvPicPr>
          <p:cNvPr id="222" name="Google Shape;222;g2b5777efb5c_0_20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23" name="Google Shape;223;g2b5777efb5c_0_200" descr="Cardinal points Images, Stock Photos &amp; Vectors | Shutterstock"/>
          <p:cNvPicPr preferRelativeResize="0"/>
          <p:nvPr/>
        </p:nvPicPr>
        <p:blipFill rotWithShape="1">
          <a:blip r:embed="rId4">
            <a:alphaModFix/>
          </a:blip>
          <a:srcRect b="7347"/>
          <a:stretch/>
        </p:blipFill>
        <p:spPr>
          <a:xfrm>
            <a:off x="3556658" y="3841873"/>
            <a:ext cx="2261338" cy="1935604"/>
          </a:xfrm>
          <a:prstGeom prst="rect">
            <a:avLst/>
          </a:prstGeom>
          <a:noFill/>
          <a:ln w="28575" cap="flat" cmpd="sng">
            <a:solidFill>
              <a:schemeClr val="dk1"/>
            </a:solidFill>
            <a:prstDash val="solid"/>
            <a:round/>
            <a:headEnd type="none" w="sm" len="sm"/>
            <a:tailEnd type="none" w="sm" len="sm"/>
          </a:ln>
        </p:spPr>
      </p:pic>
      <p:pic>
        <p:nvPicPr>
          <p:cNvPr id="224" name="Google Shape;224;g2b5777efb5c_0_200" descr="What is Problem Solving? Steps, Process &amp; Techniques | ASQ"/>
          <p:cNvPicPr preferRelativeResize="0"/>
          <p:nvPr/>
        </p:nvPicPr>
        <p:blipFill rotWithShape="1">
          <a:blip r:embed="rId5">
            <a:alphaModFix/>
          </a:blip>
          <a:srcRect/>
          <a:stretch/>
        </p:blipFill>
        <p:spPr>
          <a:xfrm>
            <a:off x="6219898" y="3624497"/>
            <a:ext cx="2631602" cy="2193002"/>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2"/>
          <p:cNvSpPr txBox="1">
            <a:spLocks noGrp="1"/>
          </p:cNvSpPr>
          <p:nvPr>
            <p:ph type="title"/>
          </p:nvPr>
        </p:nvSpPr>
        <p:spPr>
          <a:xfrm>
            <a:off x="864590" y="78266"/>
            <a:ext cx="6893955" cy="1043997"/>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 </a:t>
            </a:r>
            <a:endParaRPr/>
          </a:p>
        </p:txBody>
      </p:sp>
      <p:sp>
        <p:nvSpPr>
          <p:cNvPr id="37" name="Google Shape;37;p2"/>
          <p:cNvSpPr txBox="1"/>
          <p:nvPr/>
        </p:nvSpPr>
        <p:spPr>
          <a:xfrm>
            <a:off x="3556659" y="1149954"/>
            <a:ext cx="2597925" cy="2862322"/>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Dribbling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Overloads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Space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Shape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Inside Toe-Loop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Outside Toe-Loop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Defensive Header</a:t>
            </a:r>
            <a:endParaRPr/>
          </a:p>
        </p:txBody>
      </p:sp>
      <p:sp>
        <p:nvSpPr>
          <p:cNvPr id="38" name="Google Shape;38;p2"/>
          <p:cNvSpPr txBox="1"/>
          <p:nvPr/>
        </p:nvSpPr>
        <p:spPr>
          <a:xfrm>
            <a:off x="154380" y="1149954"/>
            <a:ext cx="3040083" cy="5632311"/>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Dribbling: The aim of dribbling is to outwit your opponent through moving the ball with both feet. You look to use the inside and outside of your foot to manipulate the ball pass your opponent.</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Body shape: You look to use your body shape to enhance the trajectory and power of a defensive clearance. This can be conducted through either facing the ball or standing side on to the ball.</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39" name="Google Shape;39;p2"/>
          <p:cNvSpPr txBox="1"/>
          <p:nvPr/>
        </p:nvSpPr>
        <p:spPr>
          <a:xfrm>
            <a:off x="6353299" y="1149954"/>
            <a:ext cx="2303813" cy="286232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Outwitting your opponent in a 1v1 situation.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overloads (2v1).</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Selecting the correct pass at the right time.</a:t>
            </a:r>
            <a:endParaRPr/>
          </a:p>
          <a:p>
            <a:pPr marL="285750" marR="0" lvl="0" indent="-171450" algn="l" rtl="0">
              <a:spcBef>
                <a:spcPts val="0"/>
              </a:spcBef>
              <a:spcAft>
                <a:spcPts val="0"/>
              </a:spcAft>
              <a:buClr>
                <a:schemeClr val="dk1"/>
              </a:buClr>
              <a:buSzPts val="1800"/>
              <a:buFont typeface="Arial"/>
              <a:buNone/>
            </a:pPr>
            <a:endParaRPr sz="1800" u="sng">
              <a:solidFill>
                <a:schemeClr val="dk1"/>
              </a:solidFill>
              <a:latin typeface="Arial"/>
              <a:ea typeface="Arial"/>
              <a:cs typeface="Arial"/>
              <a:sym typeface="Arial"/>
            </a:endParaRPr>
          </a:p>
        </p:txBody>
      </p:sp>
      <p:pic>
        <p:nvPicPr>
          <p:cNvPr id="40" name="Google Shape;40;p2" descr="Football Dribbling Drills - TeachPE.com"/>
          <p:cNvPicPr preferRelativeResize="0"/>
          <p:nvPr/>
        </p:nvPicPr>
        <p:blipFill rotWithShape="1">
          <a:blip r:embed="rId3">
            <a:alphaModFix/>
          </a:blip>
          <a:srcRect/>
          <a:stretch/>
        </p:blipFill>
        <p:spPr>
          <a:xfrm>
            <a:off x="3306888" y="4236582"/>
            <a:ext cx="2642651" cy="1558576"/>
          </a:xfrm>
          <a:prstGeom prst="rect">
            <a:avLst/>
          </a:prstGeom>
          <a:noFill/>
          <a:ln w="31750" cap="flat" cmpd="sng">
            <a:solidFill>
              <a:schemeClr val="dk1"/>
            </a:solidFill>
            <a:prstDash val="solid"/>
            <a:round/>
            <a:headEnd type="none" w="sm" len="sm"/>
            <a:tailEnd type="none" w="sm" len="sm"/>
          </a:ln>
        </p:spPr>
      </p:pic>
      <p:pic>
        <p:nvPicPr>
          <p:cNvPr id="41" name="Google Shape;41;p2" descr="Nike Academy Defending Body Position 1080p - YouTube"/>
          <p:cNvPicPr preferRelativeResize="0"/>
          <p:nvPr/>
        </p:nvPicPr>
        <p:blipFill rotWithShape="1">
          <a:blip r:embed="rId4">
            <a:alphaModFix/>
          </a:blip>
          <a:srcRect/>
          <a:stretch/>
        </p:blipFill>
        <p:spPr>
          <a:xfrm>
            <a:off x="6107333" y="4236582"/>
            <a:ext cx="2795744" cy="1558576"/>
          </a:xfrm>
          <a:prstGeom prst="rect">
            <a:avLst/>
          </a:prstGeom>
          <a:noFill/>
          <a:ln w="31750" cap="flat" cmpd="sng">
            <a:solidFill>
              <a:schemeClr val="dk1"/>
            </a:solidFill>
            <a:prstDash val="solid"/>
            <a:round/>
            <a:headEnd type="none" w="sm" len="sm"/>
            <a:tailEnd type="none" w="sm" len="sm"/>
          </a:ln>
        </p:spPr>
      </p:pic>
      <p:pic>
        <p:nvPicPr>
          <p:cNvPr id="42" name="Google Shape;42;p2" descr="Look Say Cover Write Check Display Banner (teacher made)"/>
          <p:cNvPicPr preferRelativeResize="0"/>
          <p:nvPr/>
        </p:nvPicPr>
        <p:blipFill rotWithShape="1">
          <a:blip r:embed="rId5">
            <a:alphaModFix/>
          </a:blip>
          <a:srcRect l="3663" t="6024" r="3457" b="61040"/>
          <a:stretch/>
        </p:blipFill>
        <p:spPr>
          <a:xfrm>
            <a:off x="3306889" y="5943696"/>
            <a:ext cx="5596188" cy="812287"/>
          </a:xfrm>
          <a:prstGeom prst="rect">
            <a:avLst/>
          </a:prstGeom>
          <a:noFill/>
          <a:ln>
            <a:noFill/>
          </a:ln>
        </p:spPr>
      </p:pic>
      <p:pic>
        <p:nvPicPr>
          <p:cNvPr id="43" name="Google Shape;43;p2"/>
          <p:cNvPicPr preferRelativeResize="0"/>
          <p:nvPr/>
        </p:nvPicPr>
        <p:blipFill rotWithShape="1">
          <a:blip r:embed="rId6">
            <a:alphaModFix/>
          </a:blip>
          <a:srcRect/>
          <a:stretch/>
        </p:blipFill>
        <p:spPr>
          <a:xfrm>
            <a:off x="975078" y="78265"/>
            <a:ext cx="820753" cy="1043998"/>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b5777efb5c_0_221"/>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8 Half Term 4</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a:p>
        </p:txBody>
      </p:sp>
      <p:pic>
        <p:nvPicPr>
          <p:cNvPr id="3" name="Picture 2"/>
          <p:cNvPicPr>
            <a:picLocks noChangeAspect="1"/>
          </p:cNvPicPr>
          <p:nvPr/>
        </p:nvPicPr>
        <p:blipFill>
          <a:blip r:embed="rId3"/>
          <a:stretch>
            <a:fillRect/>
          </a:stretch>
        </p:blipFill>
        <p:spPr>
          <a:xfrm>
            <a:off x="699326" y="248276"/>
            <a:ext cx="1637474" cy="22339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b5777efb5c_0_225"/>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sz="1800" b="1"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Gymnastics</a:t>
            </a:r>
            <a:endParaRPr/>
          </a:p>
        </p:txBody>
      </p:sp>
      <p:pic>
        <p:nvPicPr>
          <p:cNvPr id="235" name="Google Shape;235;g2b5777efb5c_0_22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236" name="Google Shape;236;g2b5777efb5c_0_225"/>
          <p:cNvSpPr txBox="1"/>
          <p:nvPr/>
        </p:nvSpPr>
        <p:spPr>
          <a:xfrm>
            <a:off x="68091"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dirty="0">
                <a:solidFill>
                  <a:schemeClr val="dk1"/>
                </a:solidFill>
                <a:latin typeface="Arial"/>
                <a:ea typeface="Arial"/>
                <a:cs typeface="Arial"/>
                <a:sym typeface="Arial"/>
              </a:rPr>
              <a:t>Subject Knowledge</a:t>
            </a:r>
            <a:endParaRPr dirty="0"/>
          </a:p>
          <a:p>
            <a:pPr marL="0" marR="0" lvl="0" indent="0" algn="l" rtl="0">
              <a:spcBef>
                <a:spcPts val="0"/>
              </a:spcBef>
              <a:spcAft>
                <a:spcPts val="0"/>
              </a:spcAft>
              <a:buNone/>
            </a:pPr>
            <a:endParaRPr sz="1800" u="sng"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Sequence: This is a set of movements which are combined through flight, travel, balance and/or rotations. A sequence of movement requires it to flow with the timings associated with your partner.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Skillful Agilities: You are expected to perform movements which incorporates strength,       co-ordination, balance, and body tension. For example: a split jump, forward roll. </a:t>
            </a:r>
            <a:endParaRPr dirty="0"/>
          </a:p>
        </p:txBody>
      </p:sp>
      <p:sp>
        <p:nvSpPr>
          <p:cNvPr id="237" name="Google Shape;237;g2b5777efb5c_0_225"/>
          <p:cNvSpPr txBox="1"/>
          <p:nvPr/>
        </p:nvSpPr>
        <p:spPr>
          <a:xfrm>
            <a:off x="3437903" y="1149954"/>
            <a:ext cx="2729100" cy="42483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Co-operation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Shape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Travel</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Flight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Rotation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Counter-Balance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Aesthetics</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Accurate Replication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Locomotion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Transference of weight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Body tension</a:t>
            </a:r>
            <a:endParaRPr/>
          </a:p>
        </p:txBody>
      </p:sp>
      <p:pic>
        <p:nvPicPr>
          <p:cNvPr id="238" name="Google Shape;238;g2b5777efb5c_0_225" descr="How to Do a Split Leap: Drills &amp; Exercises to Help you Improve"/>
          <p:cNvPicPr preferRelativeResize="0"/>
          <p:nvPr/>
        </p:nvPicPr>
        <p:blipFill rotWithShape="1">
          <a:blip r:embed="rId4">
            <a:alphaModFix/>
          </a:blip>
          <a:srcRect/>
          <a:stretch/>
        </p:blipFill>
        <p:spPr>
          <a:xfrm>
            <a:off x="6421919" y="1780743"/>
            <a:ext cx="2653990" cy="1648256"/>
          </a:xfrm>
          <a:prstGeom prst="rect">
            <a:avLst/>
          </a:prstGeom>
          <a:noFill/>
          <a:ln w="31750" cap="flat" cmpd="sng">
            <a:solidFill>
              <a:schemeClr val="dk1"/>
            </a:solidFill>
            <a:prstDash val="solid"/>
            <a:round/>
            <a:headEnd type="none" w="sm" len="sm"/>
            <a:tailEnd type="none" w="sm" len="sm"/>
          </a:ln>
        </p:spPr>
      </p:pic>
      <p:pic>
        <p:nvPicPr>
          <p:cNvPr id="239" name="Google Shape;239;g2b5777efb5c_0_225" descr="Teaching Forward Rolls (a.k.a. Somersault) - Gymnastics 4 Hire"/>
          <p:cNvPicPr preferRelativeResize="0"/>
          <p:nvPr/>
        </p:nvPicPr>
        <p:blipFill rotWithShape="1">
          <a:blip r:embed="rId5">
            <a:alphaModFix/>
          </a:blip>
          <a:srcRect/>
          <a:stretch/>
        </p:blipFill>
        <p:spPr>
          <a:xfrm>
            <a:off x="6421919" y="4045021"/>
            <a:ext cx="2653990" cy="1492869"/>
          </a:xfrm>
          <a:prstGeom prst="rect">
            <a:avLst/>
          </a:prstGeom>
          <a:noFill/>
          <a:ln w="31750" cap="flat" cmpd="sng">
            <a:solidFill>
              <a:schemeClr val="dk1"/>
            </a:solidFill>
            <a:prstDash val="solid"/>
            <a:round/>
            <a:headEnd type="none" w="sm" len="sm"/>
            <a:tailEnd type="none" w="sm" len="sm"/>
          </a:ln>
        </p:spPr>
      </p:pic>
      <p:pic>
        <p:nvPicPr>
          <p:cNvPr id="240" name="Google Shape;240;g2b5777efb5c_0_225"/>
          <p:cNvPicPr preferRelativeResize="0"/>
          <p:nvPr/>
        </p:nvPicPr>
        <p:blipFill rotWithShape="1">
          <a:blip r:embed="rId6">
            <a:alphaModFix/>
          </a:blip>
          <a:srcRect/>
          <a:stretch/>
        </p:blipFill>
        <p:spPr>
          <a:xfrm>
            <a:off x="844497" y="70338"/>
            <a:ext cx="814180" cy="1055176"/>
          </a:xfrm>
          <a:prstGeom prst="rect">
            <a:avLst/>
          </a:prstGeom>
          <a:noFill/>
          <a:ln>
            <a:noFill/>
          </a:ln>
        </p:spPr>
      </p:pic>
      <p:pic>
        <p:nvPicPr>
          <p:cNvPr id="9" name="Picture 8"/>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b5777efb5c_0_235"/>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OAA</a:t>
            </a:r>
            <a:endParaRPr sz="1800" b="1">
              <a:solidFill>
                <a:schemeClr val="lt1"/>
              </a:solidFill>
              <a:latin typeface="Calibri"/>
              <a:ea typeface="Calibri"/>
              <a:cs typeface="Calibri"/>
              <a:sym typeface="Calibri"/>
            </a:endParaRPr>
          </a:p>
        </p:txBody>
      </p:sp>
      <p:sp>
        <p:nvSpPr>
          <p:cNvPr id="246" name="Google Shape;246;g2b5777efb5c_0_235"/>
          <p:cNvSpPr txBox="1"/>
          <p:nvPr/>
        </p:nvSpPr>
        <p:spPr>
          <a:xfrm>
            <a:off x="68283" y="1196120"/>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Symbols: Within orienteering there are key symbols that you may see on a map which you may need to identify. A triangle is used to indicate the start and a double circle indicates the finishing point.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Control Point: These are points within the map which you need to find. They may have directions of where to go next or you may need to write the control point down and decipher a code at the end of the route.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g2b5777efb5c_0_235"/>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Navigation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Teamwork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Leadership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Cardinal Points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Resilience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Common goal</a:t>
            </a:r>
            <a:endParaRPr sz="1800">
              <a:solidFill>
                <a:schemeClr val="dk1"/>
              </a:solidFill>
              <a:latin typeface="Arial"/>
              <a:ea typeface="Arial"/>
              <a:cs typeface="Arial"/>
              <a:sym typeface="Arial"/>
            </a:endParaRPr>
          </a:p>
        </p:txBody>
      </p:sp>
      <p:sp>
        <p:nvSpPr>
          <p:cNvPr id="248" name="Google Shape;248;g2b5777efb5c_0_235"/>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complete this task in the fastest 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do we need to think about when planning our route?</a:t>
            </a:r>
            <a:endParaRPr/>
          </a:p>
        </p:txBody>
      </p:sp>
      <p:pic>
        <p:nvPicPr>
          <p:cNvPr id="249" name="Google Shape;249;g2b5777efb5c_0_23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50" name="Google Shape;250;g2b5777efb5c_0_235" descr="A complete introductory orienteering activity package for schools"/>
          <p:cNvPicPr preferRelativeResize="0"/>
          <p:nvPr/>
        </p:nvPicPr>
        <p:blipFill rotWithShape="1">
          <a:blip r:embed="rId4">
            <a:alphaModFix/>
          </a:blip>
          <a:srcRect/>
          <a:stretch/>
        </p:blipFill>
        <p:spPr>
          <a:xfrm>
            <a:off x="6447930" y="3781520"/>
            <a:ext cx="2209182" cy="2039964"/>
          </a:xfrm>
          <a:prstGeom prst="rect">
            <a:avLst/>
          </a:prstGeom>
          <a:noFill/>
          <a:ln>
            <a:noFill/>
          </a:ln>
        </p:spPr>
      </p:pic>
      <p:pic>
        <p:nvPicPr>
          <p:cNvPr id="251" name="Google Shape;251;g2b5777efb5c_0_235" descr="Course (orienteering) - Wikipedia"/>
          <p:cNvPicPr preferRelativeResize="0"/>
          <p:nvPr/>
        </p:nvPicPr>
        <p:blipFill rotWithShape="1">
          <a:blip r:embed="rId5">
            <a:alphaModFix/>
          </a:blip>
          <a:srcRect/>
          <a:stretch/>
        </p:blipFill>
        <p:spPr>
          <a:xfrm>
            <a:off x="3527374" y="3857489"/>
            <a:ext cx="2960946" cy="196399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b5777efb5c_0_245"/>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a:p>
        </p:txBody>
      </p:sp>
      <p:pic>
        <p:nvPicPr>
          <p:cNvPr id="257" name="Google Shape;257;g2b5777efb5c_0_24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258" name="Google Shape;258;g2b5777efb5c_0_245"/>
          <p:cNvSpPr txBox="1"/>
          <p:nvPr/>
        </p:nvSpPr>
        <p:spPr>
          <a:xfrm>
            <a:off x="68091" y="1149954"/>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Reverse Hit: This shot is used to score goals. Make sure that your body is parallel to the target and the ball is off your right foot. The stick should stay in contact with the ground the entire time.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Jab Tackle: This defensive principle is used when the ball is unprotected. Players tend to lunge towards the ball with their left foot and take their right hand off the stick to increase their reach.  </a:t>
            </a:r>
            <a:endParaRPr/>
          </a:p>
        </p:txBody>
      </p:sp>
      <p:sp>
        <p:nvSpPr>
          <p:cNvPr id="259" name="Google Shape;259;g2b5777efb5c_0_245"/>
          <p:cNvSpPr txBox="1"/>
          <p:nvPr/>
        </p:nvSpPr>
        <p:spPr>
          <a:xfrm>
            <a:off x="3507058" y="1160983"/>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stick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Reverse stick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Wide base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sp>
        <p:nvSpPr>
          <p:cNvPr id="260" name="Google Shape;260;g2b5777efb5c_0_245"/>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create an overload for my team?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Why would I want to create an overload?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outwit my opponent?</a:t>
            </a:r>
            <a:endParaRPr/>
          </a:p>
        </p:txBody>
      </p:sp>
      <p:pic>
        <p:nvPicPr>
          <p:cNvPr id="261" name="Google Shape;261;g2b5777efb5c_0_245" descr="How to tackle your opponents in hockey - ActiveSG"/>
          <p:cNvPicPr preferRelativeResize="0"/>
          <p:nvPr/>
        </p:nvPicPr>
        <p:blipFill rotWithShape="1">
          <a:blip r:embed="rId4">
            <a:alphaModFix/>
          </a:blip>
          <a:srcRect/>
          <a:stretch/>
        </p:blipFill>
        <p:spPr>
          <a:xfrm>
            <a:off x="3384086" y="3735277"/>
            <a:ext cx="2720898" cy="2040674"/>
          </a:xfrm>
          <a:prstGeom prst="rect">
            <a:avLst/>
          </a:prstGeom>
          <a:noFill/>
          <a:ln w="31750" cap="flat" cmpd="sng">
            <a:solidFill>
              <a:schemeClr val="dk1"/>
            </a:solidFill>
            <a:prstDash val="solid"/>
            <a:round/>
            <a:headEnd type="none" w="sm" len="sm"/>
            <a:tailEnd type="none" w="sm" len="sm"/>
          </a:ln>
        </p:spPr>
      </p:pic>
      <p:pic>
        <p:nvPicPr>
          <p:cNvPr id="262" name="Google Shape;262;g2b5777efb5c_0_245" descr="The basics of the reverse hit: How to perform the tomahawk"/>
          <p:cNvPicPr preferRelativeResize="0"/>
          <p:nvPr/>
        </p:nvPicPr>
        <p:blipFill rotWithShape="1">
          <a:blip r:embed="rId5">
            <a:alphaModFix/>
          </a:blip>
          <a:srcRect/>
          <a:stretch/>
        </p:blipFill>
        <p:spPr>
          <a:xfrm>
            <a:off x="6241645" y="3903023"/>
            <a:ext cx="2754404" cy="1338828"/>
          </a:xfrm>
          <a:prstGeom prst="rect">
            <a:avLst/>
          </a:prstGeom>
          <a:noFill/>
          <a:ln w="31750" cap="flat" cmpd="sng">
            <a:solidFill>
              <a:schemeClr val="dk1"/>
            </a:solidFill>
            <a:prstDash val="solid"/>
            <a:round/>
            <a:headEnd type="none" w="sm" len="sm"/>
            <a:tailEnd type="none" w="sm" len="sm"/>
          </a:ln>
        </p:spPr>
      </p:pic>
      <p:pic>
        <p:nvPicPr>
          <p:cNvPr id="263" name="Google Shape;263;g2b5777efb5c_0_245"/>
          <p:cNvPicPr preferRelativeResize="0"/>
          <p:nvPr/>
        </p:nvPicPr>
        <p:blipFill rotWithShape="1">
          <a:blip r:embed="rId6">
            <a:alphaModFix/>
          </a:blip>
          <a:srcRect/>
          <a:stretch/>
        </p:blipFill>
        <p:spPr>
          <a:xfrm>
            <a:off x="899549" y="97534"/>
            <a:ext cx="801657" cy="1038949"/>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b5777efb5c_0_256"/>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Badminton</a:t>
            </a:r>
            <a:endParaRPr sz="1800" b="1">
              <a:solidFill>
                <a:schemeClr val="lt1"/>
              </a:solidFill>
              <a:latin typeface="Calibri"/>
              <a:ea typeface="Calibri"/>
              <a:cs typeface="Calibri"/>
              <a:sym typeface="Calibri"/>
            </a:endParaRPr>
          </a:p>
        </p:txBody>
      </p:sp>
      <p:sp>
        <p:nvSpPr>
          <p:cNvPr id="269" name="Google Shape;269;g2b5777efb5c_0_256"/>
          <p:cNvSpPr txBox="1"/>
          <p:nvPr/>
        </p:nvSpPr>
        <p:spPr>
          <a:xfrm>
            <a:off x="134911" y="1149954"/>
            <a:ext cx="30726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Overhead Smash: This is an offensive shot that is intended to end the point on that shot. This shot has the same principles of an overhead clear but your wrist produces a snapping motion towards the net.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Forehand Drop Shot: This shot is used to draw your opponent to the front of the court. Your racket head needs to be slightly open before contact. You are slicing across the shuttlecock.</a:t>
            </a:r>
            <a:endParaRPr sz="1800">
              <a:solidFill>
                <a:schemeClr val="dk1"/>
              </a:solidFill>
              <a:latin typeface="Arial"/>
              <a:ea typeface="Arial"/>
              <a:cs typeface="Arial"/>
              <a:sym typeface="Arial"/>
            </a:endParaRPr>
          </a:p>
        </p:txBody>
      </p:sp>
      <p:sp>
        <p:nvSpPr>
          <p:cNvPr id="270" name="Google Shape;270;g2b5777efb5c_0_256"/>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Ready position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High 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Follow through</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 </a:t>
            </a:r>
            <a:endParaRPr sz="1800">
              <a:solidFill>
                <a:schemeClr val="dk1"/>
              </a:solidFill>
              <a:latin typeface="Arial"/>
              <a:ea typeface="Arial"/>
              <a:cs typeface="Arial"/>
              <a:sym typeface="Arial"/>
            </a:endParaRPr>
          </a:p>
        </p:txBody>
      </p:sp>
      <p:sp>
        <p:nvSpPr>
          <p:cNvPr id="271" name="Google Shape;271;g2b5777efb5c_0_256"/>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both of those shots?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are the benefits of playing those shots?</a:t>
            </a:r>
            <a:endParaRPr/>
          </a:p>
        </p:txBody>
      </p:sp>
      <p:pic>
        <p:nvPicPr>
          <p:cNvPr id="272" name="Google Shape;272;g2b5777efb5c_0_256"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73" name="Google Shape;273;g2b5777efb5c_0_256" descr="Phases of the badminton smash for a right-handed player | Download  Scientific Diagram"/>
          <p:cNvPicPr preferRelativeResize="0"/>
          <p:nvPr/>
        </p:nvPicPr>
        <p:blipFill rotWithShape="1">
          <a:blip r:embed="rId4">
            <a:alphaModFix/>
          </a:blip>
          <a:srcRect/>
          <a:stretch/>
        </p:blipFill>
        <p:spPr>
          <a:xfrm>
            <a:off x="3556659" y="3627120"/>
            <a:ext cx="5117582" cy="2022951"/>
          </a:xfrm>
          <a:prstGeom prst="rect">
            <a:avLst/>
          </a:prstGeom>
          <a:noFill/>
          <a:ln w="28575" cap="flat" cmpd="sng">
            <a:solidFill>
              <a:schemeClr val="dk1"/>
            </a:solidFill>
            <a:prstDash val="solid"/>
            <a:round/>
            <a:headEnd type="none" w="sm" len="sm"/>
            <a:tailEnd type="none" w="sm" len="sm"/>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b5777efb5c_0_265"/>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Volleyball</a:t>
            </a:r>
            <a:endParaRPr sz="1800" b="1">
              <a:solidFill>
                <a:schemeClr val="lt1"/>
              </a:solidFill>
              <a:latin typeface="Calibri"/>
              <a:ea typeface="Calibri"/>
              <a:cs typeface="Calibri"/>
              <a:sym typeface="Calibri"/>
            </a:endParaRPr>
          </a:p>
        </p:txBody>
      </p:sp>
      <p:sp>
        <p:nvSpPr>
          <p:cNvPr id="279" name="Google Shape;279;g2b5777efb5c_0_265"/>
          <p:cNvSpPr txBox="1"/>
          <p:nvPr/>
        </p:nvSpPr>
        <p:spPr>
          <a:xfrm>
            <a:off x="134911" y="1149954"/>
            <a:ext cx="30726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Overarm Serve: This is a serve in which the player tosses the ball with one hand and strikes it in the air above their head with the other hand. Make sure you contact the ball with an open palm.</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Positioning: There are seven positions on a volleyball court: outside hitter, opposite setter, middle blocker, libero, defensive specialist, and serving specialist.</a:t>
            </a:r>
            <a:endParaRPr sz="1800">
              <a:solidFill>
                <a:schemeClr val="dk1"/>
              </a:solidFill>
              <a:latin typeface="Arial"/>
              <a:ea typeface="Arial"/>
              <a:cs typeface="Arial"/>
              <a:sym typeface="Arial"/>
            </a:endParaRPr>
          </a:p>
        </p:txBody>
      </p:sp>
      <p:sp>
        <p:nvSpPr>
          <p:cNvPr id="280" name="Google Shape;280;g2b5777efb5c_0_265"/>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palm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 and arrow</a:t>
            </a:r>
            <a:endParaRPr sz="1800">
              <a:solidFill>
                <a:schemeClr val="dk1"/>
              </a:solidFill>
              <a:latin typeface="Arial"/>
              <a:ea typeface="Arial"/>
              <a:cs typeface="Arial"/>
              <a:sym typeface="Arial"/>
            </a:endParaRPr>
          </a:p>
        </p:txBody>
      </p:sp>
      <p:sp>
        <p:nvSpPr>
          <p:cNvPr id="281" name="Google Shape;281;g2b5777efb5c_0_265"/>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when performing the overarm serve?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my team keep the ball after a serve?</a:t>
            </a:r>
            <a:endParaRPr/>
          </a:p>
        </p:txBody>
      </p:sp>
      <p:pic>
        <p:nvPicPr>
          <p:cNvPr id="282" name="Google Shape;282;g2b5777efb5c_0_26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83" name="Google Shape;283;g2b5777efb5c_0_265" descr="What is a trick to get my overhand serve in volleyball? - Quora"/>
          <p:cNvPicPr preferRelativeResize="0"/>
          <p:nvPr/>
        </p:nvPicPr>
        <p:blipFill rotWithShape="1">
          <a:blip r:embed="rId4">
            <a:alphaModFix/>
          </a:blip>
          <a:srcRect/>
          <a:stretch/>
        </p:blipFill>
        <p:spPr>
          <a:xfrm>
            <a:off x="3363021" y="3917149"/>
            <a:ext cx="2573083" cy="1844675"/>
          </a:xfrm>
          <a:prstGeom prst="rect">
            <a:avLst/>
          </a:prstGeom>
          <a:noFill/>
          <a:ln w="28575" cap="flat" cmpd="sng">
            <a:solidFill>
              <a:schemeClr val="dk1"/>
            </a:solidFill>
            <a:prstDash val="solid"/>
            <a:round/>
            <a:headEnd type="none" w="sm" len="sm"/>
            <a:tailEnd type="none" w="sm" len="sm"/>
          </a:ln>
        </p:spPr>
      </p:pic>
      <p:pic>
        <p:nvPicPr>
          <p:cNvPr id="284" name="Google Shape;284;g2b5777efb5c_0_265" descr="3 Ways to Serve a Volleyball Overhand - wikiHow"/>
          <p:cNvPicPr preferRelativeResize="0"/>
          <p:nvPr/>
        </p:nvPicPr>
        <p:blipFill rotWithShape="1">
          <a:blip r:embed="rId5">
            <a:alphaModFix/>
          </a:blip>
          <a:srcRect/>
          <a:stretch/>
        </p:blipFill>
        <p:spPr>
          <a:xfrm>
            <a:off x="6154584" y="3827221"/>
            <a:ext cx="2699374" cy="202453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b5777efb5c_0_286"/>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8 Half Term 5</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a:p>
        </p:txBody>
      </p:sp>
      <p:pic>
        <p:nvPicPr>
          <p:cNvPr id="3" name="Picture 2"/>
          <p:cNvPicPr>
            <a:picLocks noChangeAspect="1"/>
          </p:cNvPicPr>
          <p:nvPr/>
        </p:nvPicPr>
        <p:blipFill>
          <a:blip r:embed="rId3"/>
          <a:stretch>
            <a:fillRect/>
          </a:stretch>
        </p:blipFill>
        <p:spPr>
          <a:xfrm>
            <a:off x="708561" y="257512"/>
            <a:ext cx="1600530" cy="21835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rgbClr val="AEC5E1"/>
            </a:gs>
            <a:gs pos="83000">
              <a:srgbClr val="AEC5E1"/>
            </a:gs>
            <a:gs pos="100000">
              <a:srgbClr val="C8D8EB"/>
            </a:gs>
          </a:gsLst>
          <a:lin ang="5400012" scaled="0"/>
        </a:gradFill>
        <a:effectLst/>
      </p:bgPr>
    </p:bg>
    <p:spTree>
      <p:nvGrpSpPr>
        <p:cNvPr id="1" name="Shape 293"/>
        <p:cNvGrpSpPr/>
        <p:nvPr/>
      </p:nvGrpSpPr>
      <p:grpSpPr>
        <a:xfrm>
          <a:off x="0" y="0"/>
          <a:ext cx="0" cy="0"/>
          <a:chOff x="0" y="0"/>
          <a:chExt cx="0" cy="0"/>
        </a:xfrm>
      </p:grpSpPr>
      <p:sp>
        <p:nvSpPr>
          <p:cNvPr id="294" name="Google Shape;294;g2b5777efb5c_0_290"/>
          <p:cNvSpPr/>
          <p:nvPr/>
        </p:nvSpPr>
        <p:spPr>
          <a:xfrm>
            <a:off x="846084" y="70337"/>
            <a:ext cx="6857100" cy="7050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600" b="1" i="0" u="none" strike="noStrike" cap="none">
                <a:solidFill>
                  <a:srgbClr val="0070C0"/>
                </a:solidFill>
                <a:latin typeface="Calibri"/>
                <a:ea typeface="Calibri"/>
                <a:cs typeface="Calibri"/>
                <a:sym typeface="Calibri"/>
              </a:rPr>
              <a:t>Fitness</a:t>
            </a:r>
            <a:endParaRPr/>
          </a:p>
        </p:txBody>
      </p:sp>
      <p:sp>
        <p:nvSpPr>
          <p:cNvPr id="295" name="Google Shape;295;g2b5777efb5c_0_290"/>
          <p:cNvSpPr txBox="1"/>
          <p:nvPr/>
        </p:nvSpPr>
        <p:spPr>
          <a:xfrm>
            <a:off x="25778" y="775433"/>
            <a:ext cx="3540600" cy="57105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i="0" u="none" strike="noStrike" cap="none" dirty="0">
                <a:solidFill>
                  <a:schemeClr val="dk1"/>
                </a:solidFill>
                <a:latin typeface="Calibri"/>
                <a:ea typeface="Calibri"/>
                <a:cs typeface="Calibri"/>
                <a:sym typeface="Calibri"/>
              </a:rPr>
              <a:t>Training Methods</a:t>
            </a:r>
            <a:endParaRPr dirty="0"/>
          </a:p>
          <a:p>
            <a:pPr marL="0" marR="0" lvl="0" indent="0" algn="just"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0" i="0" u="none" strike="noStrike" cap="none" dirty="0">
                <a:solidFill>
                  <a:schemeClr val="dk1"/>
                </a:solidFill>
                <a:latin typeface="Calibri"/>
                <a:ea typeface="Calibri"/>
                <a:cs typeface="Calibri"/>
                <a:sym typeface="Calibri"/>
              </a:rPr>
              <a:t>Training can be aerobic or anaerobic. In aerobic exercise, which is steady and not too fast, the heart is able to supply enough oxygen to the muscles. Aerobic training improves cardiovascular fitness. Anaerobic exercise is performed in short, fast bursts where the heart cannot supply enough oxygen to the muscles. Anaerobic training improves the ability of the muscles to work without enough oxygen when lactic acid is produced.</a:t>
            </a:r>
            <a:endParaRPr dirty="0"/>
          </a:p>
          <a:p>
            <a:pPr marL="0" marR="0" lvl="0" indent="0" algn="just"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0" i="0" u="none" strike="noStrike" cap="none" dirty="0">
                <a:solidFill>
                  <a:schemeClr val="dk1"/>
                </a:solidFill>
                <a:latin typeface="Calibri"/>
                <a:ea typeface="Calibri"/>
                <a:cs typeface="Calibri"/>
                <a:sym typeface="Calibri"/>
              </a:rPr>
              <a:t>Specific training methods can be used to improve each fitness factor. Circuit training involves performing a series of exercises in a special order called a circuit. Each activity takes place at a 'station'. It can be designed to improve speed, agility, coordination, balance and muscular endurance. Continuous training involves working for a sustained period of time without rest. It improves cardio-vascular fitness. Cross training involves using another sport or activity to improve your fitness. It happens when an athlete trains in a different environment. For example a volleyball player uses the power training for that sport to help with fitness for long jump. Fartlek training or 'speed play' training involves varying your speed and the type of terrain over which you run, walk, cycle or ski. It improves aerobic and anaerobic fitness. Interval training involves alternating between periods of hard exercise and rest. It improves speed and muscular endurance. Weight training uses weights to provide resistance to the muscles. It improves muscular strength (high weight, low reps), muscular endurance (low weight, high reps, many sets) and power (medium weight and reps performed quickly).</a:t>
            </a:r>
            <a:endParaRPr sz="1100" b="0" i="0" u="none" strike="noStrike" cap="none" dirty="0">
              <a:solidFill>
                <a:schemeClr val="dk1"/>
              </a:solidFill>
              <a:latin typeface="Calibri"/>
              <a:ea typeface="Calibri"/>
              <a:cs typeface="Calibri"/>
              <a:sym typeface="Calibri"/>
            </a:endParaRPr>
          </a:p>
        </p:txBody>
      </p:sp>
      <p:sp>
        <p:nvSpPr>
          <p:cNvPr id="296" name="Google Shape;296;g2b5777efb5c_0_290"/>
          <p:cNvSpPr txBox="1"/>
          <p:nvPr/>
        </p:nvSpPr>
        <p:spPr>
          <a:xfrm>
            <a:off x="4288943" y="871762"/>
            <a:ext cx="3694800" cy="2769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u="sng" strike="noStrike" cap="none">
                <a:solidFill>
                  <a:schemeClr val="dk1"/>
                </a:solidFill>
                <a:latin typeface="Calibri"/>
                <a:ea typeface="Calibri"/>
                <a:cs typeface="Calibri"/>
                <a:sym typeface="Calibri"/>
              </a:rPr>
              <a:t>Advantages and Disadvantages of Training Methods</a:t>
            </a:r>
            <a:endParaRPr/>
          </a:p>
        </p:txBody>
      </p:sp>
      <p:pic>
        <p:nvPicPr>
          <p:cNvPr id="297" name="Google Shape;297;g2b5777efb5c_0_290"/>
          <p:cNvPicPr preferRelativeResize="0"/>
          <p:nvPr/>
        </p:nvPicPr>
        <p:blipFill rotWithShape="1">
          <a:blip r:embed="rId3">
            <a:alphaModFix/>
          </a:blip>
          <a:srcRect t="7433"/>
          <a:stretch/>
        </p:blipFill>
        <p:spPr>
          <a:xfrm rot="5400000">
            <a:off x="5504489" y="4422029"/>
            <a:ext cx="1584803" cy="3061854"/>
          </a:xfrm>
          <a:prstGeom prst="rect">
            <a:avLst/>
          </a:prstGeom>
          <a:gradFill>
            <a:gsLst>
              <a:gs pos="0">
                <a:srgbClr val="FFFF00"/>
              </a:gs>
              <a:gs pos="74000">
                <a:srgbClr val="AEC5E1"/>
              </a:gs>
              <a:gs pos="83000">
                <a:srgbClr val="AEC5E1"/>
              </a:gs>
              <a:gs pos="100000">
                <a:srgbClr val="C8D8EB"/>
              </a:gs>
            </a:gsLst>
            <a:lin ang="5400012" scaled="0"/>
          </a:gradFill>
          <a:ln>
            <a:noFill/>
          </a:ln>
        </p:spPr>
      </p:pic>
      <p:sp>
        <p:nvSpPr>
          <p:cNvPr id="298" name="Google Shape;298;g2b5777efb5c_0_290"/>
          <p:cNvSpPr txBox="1"/>
          <p:nvPr/>
        </p:nvSpPr>
        <p:spPr>
          <a:xfrm rot="5400000">
            <a:off x="7548868" y="5772086"/>
            <a:ext cx="11133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u="none" strike="noStrike" cap="none">
                <a:solidFill>
                  <a:schemeClr val="dk1"/>
                </a:solidFill>
                <a:latin typeface="Calibri"/>
                <a:ea typeface="Calibri"/>
                <a:cs typeface="Calibri"/>
                <a:sym typeface="Calibri"/>
              </a:rPr>
              <a:t>Training Zones</a:t>
            </a:r>
            <a:endParaRPr/>
          </a:p>
        </p:txBody>
      </p:sp>
      <p:pic>
        <p:nvPicPr>
          <p:cNvPr id="299" name="Google Shape;299;g2b5777efb5c_0_290"/>
          <p:cNvPicPr preferRelativeResize="0"/>
          <p:nvPr/>
        </p:nvPicPr>
        <p:blipFill rotWithShape="1">
          <a:blip r:embed="rId4">
            <a:alphaModFix/>
          </a:blip>
          <a:srcRect t="6472"/>
          <a:stretch/>
        </p:blipFill>
        <p:spPr>
          <a:xfrm>
            <a:off x="3566269" y="1274618"/>
            <a:ext cx="5531164" cy="3814910"/>
          </a:xfrm>
          <a:prstGeom prst="rect">
            <a:avLst/>
          </a:prstGeom>
          <a:gradFill>
            <a:gsLst>
              <a:gs pos="0">
                <a:srgbClr val="FFFF00"/>
              </a:gs>
              <a:gs pos="74000">
                <a:srgbClr val="AEC5E1"/>
              </a:gs>
              <a:gs pos="83000">
                <a:srgbClr val="AEC5E1"/>
              </a:gs>
              <a:gs pos="100000">
                <a:srgbClr val="C8D8EB"/>
              </a:gs>
            </a:gsLst>
            <a:lin ang="5400012" scaled="0"/>
          </a:gradFill>
          <a:ln>
            <a:noFill/>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b5777efb5c_0_299"/>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sz="1800" b="1"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Athletics</a:t>
            </a:r>
            <a:endParaRPr/>
          </a:p>
        </p:txBody>
      </p:sp>
      <p:sp>
        <p:nvSpPr>
          <p:cNvPr id="305" name="Google Shape;305;g2b5777efb5c_0_299"/>
          <p:cNvSpPr txBox="1"/>
          <p:nvPr/>
        </p:nvSpPr>
        <p:spPr>
          <a:xfrm>
            <a:off x="163773" y="1149954"/>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Sprinting Technique: You drive forward through using the balls of your feet. Your knees drive upwards and forwards. Your arms are driving with fingers pointing forward. Head and your core a still throughout.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Throwing events: Focus upon being sideways on with your chin, knee and toe being together on a vertical line. Bend down low with your body weight towards your back foot. Watch the equipment go at the end of the sequence. </a:t>
            </a:r>
            <a:endParaRPr sz="1800">
              <a:solidFill>
                <a:schemeClr val="dk1"/>
              </a:solidFill>
              <a:latin typeface="Arial"/>
              <a:ea typeface="Arial"/>
              <a:cs typeface="Arial"/>
              <a:sym typeface="Arial"/>
            </a:endParaRPr>
          </a:p>
        </p:txBody>
      </p:sp>
      <p:sp>
        <p:nvSpPr>
          <p:cNvPr id="306" name="Google Shape;306;g2b5777efb5c_0_299"/>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Sprint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Drive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Take Off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Flight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Landing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Recovery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Aerobic endurance</a:t>
            </a:r>
            <a:endParaRPr sz="1800">
              <a:solidFill>
                <a:schemeClr val="dk1"/>
              </a:solidFill>
              <a:latin typeface="Arial"/>
              <a:ea typeface="Arial"/>
              <a:cs typeface="Arial"/>
              <a:sym typeface="Arial"/>
            </a:endParaRPr>
          </a:p>
        </p:txBody>
      </p:sp>
      <p:sp>
        <p:nvSpPr>
          <p:cNvPr id="307" name="Google Shape;307;g2b5777efb5c_0_299"/>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 middle distance races, how am I going to pace myself?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 track events, how can I use my attempts effectively?</a:t>
            </a:r>
            <a:endParaRPr/>
          </a:p>
        </p:txBody>
      </p:sp>
      <p:pic>
        <p:nvPicPr>
          <p:cNvPr id="308" name="Google Shape;308;g2b5777efb5c_0_299"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09" name="Google Shape;309;g2b5777efb5c_0_299" descr="Sprinting Technique | Teaching Resources"/>
          <p:cNvPicPr preferRelativeResize="0"/>
          <p:nvPr/>
        </p:nvPicPr>
        <p:blipFill rotWithShape="1">
          <a:blip r:embed="rId4">
            <a:alphaModFix/>
          </a:blip>
          <a:srcRect/>
          <a:stretch/>
        </p:blipFill>
        <p:spPr>
          <a:xfrm>
            <a:off x="3458332" y="3848669"/>
            <a:ext cx="2675973" cy="2006980"/>
          </a:xfrm>
          <a:prstGeom prst="rect">
            <a:avLst/>
          </a:prstGeom>
          <a:noFill/>
          <a:ln w="28575" cap="flat" cmpd="sng">
            <a:solidFill>
              <a:schemeClr val="dk1"/>
            </a:solidFill>
            <a:prstDash val="solid"/>
            <a:round/>
            <a:headEnd type="none" w="sm" len="sm"/>
            <a:tailEnd type="none" w="sm" len="sm"/>
          </a:ln>
        </p:spPr>
      </p:pic>
      <p:pic>
        <p:nvPicPr>
          <p:cNvPr id="310" name="Google Shape;310;g2b5777efb5c_0_299" descr="Discus Technique and Training"/>
          <p:cNvPicPr preferRelativeResize="0"/>
          <p:nvPr/>
        </p:nvPicPr>
        <p:blipFill rotWithShape="1">
          <a:blip r:embed="rId5">
            <a:alphaModFix/>
          </a:blip>
          <a:srcRect/>
          <a:stretch/>
        </p:blipFill>
        <p:spPr>
          <a:xfrm>
            <a:off x="6353298" y="3848669"/>
            <a:ext cx="2627218" cy="984085"/>
          </a:xfrm>
          <a:prstGeom prst="rect">
            <a:avLst/>
          </a:prstGeom>
          <a:noFill/>
          <a:ln>
            <a:noFill/>
          </a:ln>
        </p:spPr>
      </p:pic>
      <p:pic>
        <p:nvPicPr>
          <p:cNvPr id="311" name="Google Shape;311;g2b5777efb5c_0_299" descr="One Handed Push Throw Technique With Shot Put KS2 Illustration - Twinkl"/>
          <p:cNvPicPr preferRelativeResize="0"/>
          <p:nvPr/>
        </p:nvPicPr>
        <p:blipFill rotWithShape="1">
          <a:blip r:embed="rId6">
            <a:alphaModFix/>
          </a:blip>
          <a:srcRect/>
          <a:stretch/>
        </p:blipFill>
        <p:spPr>
          <a:xfrm>
            <a:off x="6154584" y="4832754"/>
            <a:ext cx="2905440" cy="1035090"/>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b5777efb5c_0_310"/>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Cricket </a:t>
            </a:r>
            <a:endParaRPr sz="1800" b="1" i="0" u="none" strike="noStrike" cap="none">
              <a:solidFill>
                <a:srgbClr val="FFFFFF"/>
              </a:solidFill>
              <a:latin typeface="Calibri"/>
              <a:ea typeface="Calibri"/>
              <a:cs typeface="Calibri"/>
              <a:sym typeface="Calibri"/>
            </a:endParaRPr>
          </a:p>
        </p:txBody>
      </p:sp>
      <p:sp>
        <p:nvSpPr>
          <p:cNvPr id="317" name="Google Shape;317;g2b5777efb5c_0_310"/>
          <p:cNvSpPr txBox="1"/>
          <p:nvPr/>
        </p:nvSpPr>
        <p:spPr>
          <a:xfrm>
            <a:off x="163773"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Striking the ball: Your more effective using a straight bat when making contact with the ball, using your hands to drive the bat down. This will enable the face of the bat to be open for a full contact.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Catching technique: Make sure that your two little fingers are next to each other to create a larger surface area for the ball to go into. Cushion the impact of the ball by bringing your hands closer to you body.</a:t>
            </a:r>
            <a:endParaRPr sz="1800">
              <a:solidFill>
                <a:schemeClr val="dk1"/>
              </a:solidFill>
              <a:latin typeface="Arial"/>
              <a:ea typeface="Arial"/>
              <a:cs typeface="Arial"/>
              <a:sym typeface="Arial"/>
            </a:endParaRPr>
          </a:p>
        </p:txBody>
      </p:sp>
      <p:sp>
        <p:nvSpPr>
          <p:cNvPr id="318" name="Google Shape;318;g2b5777efb5c_0_310"/>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Long Barrier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Pick Up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High Release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Grip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Weight Transfer</a:t>
            </a:r>
            <a:endParaRPr sz="1800">
              <a:solidFill>
                <a:schemeClr val="dk1"/>
              </a:solidFill>
              <a:latin typeface="Arial"/>
              <a:ea typeface="Arial"/>
              <a:cs typeface="Arial"/>
              <a:sym typeface="Arial"/>
            </a:endParaRPr>
          </a:p>
        </p:txBody>
      </p:sp>
      <p:sp>
        <p:nvSpPr>
          <p:cNvPr id="319" name="Google Shape;319;g2b5777efb5c_0_310"/>
          <p:cNvSpPr txBox="1"/>
          <p:nvPr/>
        </p:nvSpPr>
        <p:spPr>
          <a:xfrm>
            <a:off x="6353299" y="1149954"/>
            <a:ext cx="2303700" cy="2031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What ways can I get my opponent out?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How can I create pressure onto the batter?</a:t>
            </a:r>
            <a:endParaRPr sz="1800">
              <a:solidFill>
                <a:schemeClr val="dk1"/>
              </a:solidFill>
              <a:latin typeface="Arial"/>
              <a:ea typeface="Arial"/>
              <a:cs typeface="Arial"/>
              <a:sym typeface="Arial"/>
            </a:endParaRPr>
          </a:p>
        </p:txBody>
      </p:sp>
      <p:pic>
        <p:nvPicPr>
          <p:cNvPr id="320" name="Google Shape;320;g2b5777efb5c_0_31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21" name="Google Shape;321;g2b5777efb5c_0_310" descr="PitchVision - Live Local Matches | Tips &amp; Techniques | Articles &amp; Podcasts"/>
          <p:cNvPicPr preferRelativeResize="0"/>
          <p:nvPr/>
        </p:nvPicPr>
        <p:blipFill rotWithShape="1">
          <a:blip r:embed="rId4">
            <a:alphaModFix/>
          </a:blip>
          <a:srcRect/>
          <a:stretch/>
        </p:blipFill>
        <p:spPr>
          <a:xfrm>
            <a:off x="3556659" y="3539807"/>
            <a:ext cx="1711377" cy="2279554"/>
          </a:xfrm>
          <a:prstGeom prst="rect">
            <a:avLst/>
          </a:prstGeom>
          <a:noFill/>
          <a:ln w="28575" cap="flat" cmpd="sng">
            <a:solidFill>
              <a:schemeClr val="dk1"/>
            </a:solidFill>
            <a:prstDash val="solid"/>
            <a:round/>
            <a:headEnd type="none" w="sm" len="sm"/>
            <a:tailEnd type="none" w="sm" len="sm"/>
          </a:ln>
        </p:spPr>
      </p:pic>
      <p:pic>
        <p:nvPicPr>
          <p:cNvPr id="322" name="Google Shape;322;g2b5777efb5c_0_310" descr="A Beginners Guide To Cricket | Cricket Hospitality | Keith Prowse"/>
          <p:cNvPicPr preferRelativeResize="0"/>
          <p:nvPr/>
        </p:nvPicPr>
        <p:blipFill rotWithShape="1">
          <a:blip r:embed="rId5">
            <a:alphaModFix/>
          </a:blip>
          <a:srcRect/>
          <a:stretch/>
        </p:blipFill>
        <p:spPr>
          <a:xfrm>
            <a:off x="5768252" y="3679161"/>
            <a:ext cx="2888861" cy="1987536"/>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3"/>
          <p:cNvSpPr/>
          <p:nvPr/>
        </p:nvSpPr>
        <p:spPr>
          <a:xfrm>
            <a:off x="846083" y="57275"/>
            <a:ext cx="6967881" cy="63956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Rugby</a:t>
            </a:r>
            <a:endParaRPr/>
          </a:p>
        </p:txBody>
      </p:sp>
      <p:sp>
        <p:nvSpPr>
          <p:cNvPr id="49" name="Google Shape;49;p3"/>
          <p:cNvSpPr txBox="1"/>
          <p:nvPr/>
        </p:nvSpPr>
        <p:spPr>
          <a:xfrm>
            <a:off x="0" y="1168414"/>
            <a:ext cx="3040083" cy="5632311"/>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Arial"/>
                <a:ea typeface="Arial"/>
                <a:cs typeface="Arial"/>
                <a:sym typeface="Arial"/>
              </a:rPr>
              <a:t>Subject Knowledge</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Passing: The aim of passing is to keep possession of the ball within your team. We look to create depth when passing the ball so that your teammate can run onto the ball effectively.</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Tackling: Your aim is to position yourself in the ‘cheek to cheek’ position to enable to bring down your opponent in a controlled and safe manner. Make sure you keep your head to the side of your opponent, so you don’t clash heads!</a:t>
            </a:r>
            <a:endParaRPr dirty="0"/>
          </a:p>
        </p:txBody>
      </p:sp>
      <p:sp>
        <p:nvSpPr>
          <p:cNvPr id="50" name="Google Shape;50;p3"/>
          <p:cNvSpPr txBox="1"/>
          <p:nvPr/>
        </p:nvSpPr>
        <p:spPr>
          <a:xfrm>
            <a:off x="3556659" y="1149954"/>
            <a:ext cx="2597925" cy="2862322"/>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Drop off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Running onto the ball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p:txBody>
      </p:sp>
      <p:sp>
        <p:nvSpPr>
          <p:cNvPr id="51" name="Google Shape;51;p3"/>
          <p:cNvSpPr txBox="1"/>
          <p:nvPr/>
        </p:nvSpPr>
        <p:spPr>
          <a:xfrm>
            <a:off x="6353299" y="1149954"/>
            <a:ext cx="2303813" cy="286232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pass should I select within a specific situation?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tackle should be executed?</a:t>
            </a:r>
            <a:endParaRPr/>
          </a:p>
          <a:p>
            <a:pPr marL="0" marR="0" lvl="0" indent="0" algn="l" rtl="0">
              <a:spcBef>
                <a:spcPts val="0"/>
              </a:spcBef>
              <a:spcAft>
                <a:spcPts val="0"/>
              </a:spcAft>
              <a:buNone/>
            </a:pPr>
            <a:endParaRPr sz="1800" i="1">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i="1" u="sng">
              <a:solidFill>
                <a:schemeClr val="dk1"/>
              </a:solidFill>
              <a:latin typeface="Arial"/>
              <a:ea typeface="Arial"/>
              <a:cs typeface="Arial"/>
              <a:sym typeface="Arial"/>
            </a:endParaRPr>
          </a:p>
        </p:txBody>
      </p:sp>
      <p:pic>
        <p:nvPicPr>
          <p:cNvPr id="52" name="Google Shape;52;p3"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53" name="Google Shape;53;p3" descr="Simple handling activities (drills and games) to develop better passers"/>
          <p:cNvPicPr preferRelativeResize="0"/>
          <p:nvPr/>
        </p:nvPicPr>
        <p:blipFill rotWithShape="1">
          <a:blip r:embed="rId4">
            <a:alphaModFix/>
          </a:blip>
          <a:srcRect/>
          <a:stretch/>
        </p:blipFill>
        <p:spPr>
          <a:xfrm>
            <a:off x="3335914" y="4152638"/>
            <a:ext cx="2818670" cy="1584523"/>
          </a:xfrm>
          <a:prstGeom prst="rect">
            <a:avLst/>
          </a:prstGeom>
          <a:noFill/>
          <a:ln w="31750" cap="flat" cmpd="sng">
            <a:solidFill>
              <a:schemeClr val="dk1"/>
            </a:solidFill>
            <a:prstDash val="solid"/>
            <a:round/>
            <a:headEnd type="none" w="sm" len="sm"/>
            <a:tailEnd type="none" w="sm" len="sm"/>
          </a:ln>
        </p:spPr>
      </p:pic>
      <p:pic>
        <p:nvPicPr>
          <p:cNvPr id="54" name="Google Shape;54;p3" descr="How To Do A Rugby Tackle - YouTube"/>
          <p:cNvPicPr preferRelativeResize="0"/>
          <p:nvPr/>
        </p:nvPicPr>
        <p:blipFill rotWithShape="1">
          <a:blip r:embed="rId5">
            <a:alphaModFix/>
          </a:blip>
          <a:srcRect/>
          <a:stretch/>
        </p:blipFill>
        <p:spPr>
          <a:xfrm>
            <a:off x="6246421" y="4152638"/>
            <a:ext cx="2765170" cy="1555408"/>
          </a:xfrm>
          <a:prstGeom prst="rect">
            <a:avLst/>
          </a:prstGeom>
          <a:noFill/>
          <a:ln w="31750" cap="flat" cmpd="sng">
            <a:solidFill>
              <a:schemeClr val="dk1"/>
            </a:solidFill>
            <a:prstDash val="solid"/>
            <a:round/>
            <a:headEnd type="none" w="sm" len="sm"/>
            <a:tailEnd type="none" w="sm" len="sm"/>
          </a:ln>
        </p:spPr>
      </p:pic>
      <p:pic>
        <p:nvPicPr>
          <p:cNvPr id="55" name="Google Shape;55;p3"/>
          <p:cNvPicPr preferRelativeResize="0"/>
          <p:nvPr/>
        </p:nvPicPr>
        <p:blipFill rotWithShape="1">
          <a:blip r:embed="rId6">
            <a:alphaModFix/>
          </a:blip>
          <a:srcRect/>
          <a:stretch/>
        </p:blipFill>
        <p:spPr>
          <a:xfrm>
            <a:off x="765535" y="57275"/>
            <a:ext cx="967572" cy="1078521"/>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b5777efb5c_0_320"/>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Tennis</a:t>
            </a:r>
            <a:endParaRPr sz="1800" b="1" i="0" u="none" strike="noStrike" cap="none">
              <a:solidFill>
                <a:srgbClr val="FFFFFF"/>
              </a:solidFill>
              <a:latin typeface="Calibri"/>
              <a:ea typeface="Calibri"/>
              <a:cs typeface="Calibri"/>
              <a:sym typeface="Calibri"/>
            </a:endParaRPr>
          </a:p>
        </p:txBody>
      </p:sp>
      <p:sp>
        <p:nvSpPr>
          <p:cNvPr id="328" name="Google Shape;328;g2b5777efb5c_0_320"/>
          <p:cNvSpPr txBox="1"/>
          <p:nvPr/>
        </p:nvSpPr>
        <p:spPr>
          <a:xfrm>
            <a:off x="163773"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Serving: Start with the racket and the ball together. Racket moves down and back with the ball moving forward. Arms are wide apart when the ball is tossed up. Contact point is high and in front of your body.</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Volleying: Solid base with your feet shoulder width apart. Turn the upper body when executing the shot. You use a punch action and not a swinging action to execute this shot correctly.</a:t>
            </a:r>
            <a:endParaRPr sz="1800">
              <a:solidFill>
                <a:schemeClr val="dk1"/>
              </a:solidFill>
              <a:latin typeface="Arial"/>
              <a:ea typeface="Arial"/>
              <a:cs typeface="Arial"/>
              <a:sym typeface="Arial"/>
            </a:endParaRPr>
          </a:p>
        </p:txBody>
      </p:sp>
      <p:sp>
        <p:nvSpPr>
          <p:cNvPr id="329" name="Google Shape;329;g2b5777efb5c_0_320"/>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Low to High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Preparatory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Execution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Follow through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Ball toss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sp>
        <p:nvSpPr>
          <p:cNvPr id="330" name="Google Shape;330;g2b5777efb5c_0_320"/>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achieve an 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a volley to win a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shot should I select within a game?</a:t>
            </a:r>
            <a:endParaRPr/>
          </a:p>
        </p:txBody>
      </p:sp>
      <p:pic>
        <p:nvPicPr>
          <p:cNvPr id="331" name="Google Shape;331;g2b5777efb5c_0_32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32" name="Google Shape;332;g2b5777efb5c_0_320" descr="Tennis Serve Lesson: Add more power by breaking the body barrier"/>
          <p:cNvPicPr preferRelativeResize="0"/>
          <p:nvPr/>
        </p:nvPicPr>
        <p:blipFill rotWithShape="1">
          <a:blip r:embed="rId4">
            <a:alphaModFix/>
          </a:blip>
          <a:srcRect t="6950"/>
          <a:stretch/>
        </p:blipFill>
        <p:spPr>
          <a:xfrm>
            <a:off x="3405843" y="3986985"/>
            <a:ext cx="2660861" cy="1333160"/>
          </a:xfrm>
          <a:prstGeom prst="rect">
            <a:avLst/>
          </a:prstGeom>
          <a:noFill/>
          <a:ln w="28575" cap="flat" cmpd="sng">
            <a:solidFill>
              <a:schemeClr val="dk1"/>
            </a:solidFill>
            <a:prstDash val="solid"/>
            <a:round/>
            <a:headEnd type="none" w="sm" len="sm"/>
            <a:tailEnd type="none" w="sm" len="sm"/>
          </a:ln>
        </p:spPr>
      </p:pic>
      <p:pic>
        <p:nvPicPr>
          <p:cNvPr id="333" name="Google Shape;333;g2b5777efb5c_0_320" descr="How To Hit A Tennis Volley | Feel Tennis"/>
          <p:cNvPicPr preferRelativeResize="0"/>
          <p:nvPr/>
        </p:nvPicPr>
        <p:blipFill rotWithShape="1">
          <a:blip r:embed="rId5">
            <a:alphaModFix/>
          </a:blip>
          <a:srcRect/>
          <a:stretch/>
        </p:blipFill>
        <p:spPr>
          <a:xfrm flipH="1">
            <a:off x="6237062" y="3986984"/>
            <a:ext cx="2680157" cy="133316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b5777efb5c_0_330"/>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Rounders</a:t>
            </a:r>
            <a:endParaRPr sz="1800" b="1" i="0" u="none" strike="noStrike" cap="none">
              <a:solidFill>
                <a:srgbClr val="FFFFFF"/>
              </a:solidFill>
              <a:latin typeface="Calibri"/>
              <a:ea typeface="Calibri"/>
              <a:cs typeface="Calibri"/>
              <a:sym typeface="Calibri"/>
            </a:endParaRPr>
          </a:p>
        </p:txBody>
      </p:sp>
      <p:pic>
        <p:nvPicPr>
          <p:cNvPr id="339" name="Google Shape;339;g2b5777efb5c_0_33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340" name="Google Shape;340;g2b5777efb5c_0_330"/>
          <p:cNvSpPr txBox="1"/>
          <p:nvPr/>
        </p:nvSpPr>
        <p:spPr>
          <a:xfrm>
            <a:off x="163773" y="1149954"/>
            <a:ext cx="3040200" cy="45252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Batting: When your batting, make sure that you use all of the area available to you. Aim to hit the middle of the ball.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Bowling: Make sure that you bowl underarm. You can add pace to your throw, the ball can be looped or spin can be added. Aim below the shoulder and above the knee of the batter.</a:t>
            </a:r>
            <a:endParaRPr/>
          </a:p>
        </p:txBody>
      </p:sp>
      <p:sp>
        <p:nvSpPr>
          <p:cNvPr id="341" name="Google Shape;341;g2b5777efb5c_0_330"/>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Under arm Throw</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Overarm Throw</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Long Barrier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Bowler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Backstop</a:t>
            </a:r>
            <a:endParaRPr/>
          </a:p>
        </p:txBody>
      </p:sp>
      <p:sp>
        <p:nvSpPr>
          <p:cNvPr id="342" name="Google Shape;342;g2b5777efb5c_0_330"/>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Can your team field effectively from all areas of the pitch?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Where can you hit the ball to score a full rounder?</a:t>
            </a:r>
            <a:endParaRPr/>
          </a:p>
        </p:txBody>
      </p:sp>
      <p:pic>
        <p:nvPicPr>
          <p:cNvPr id="343" name="Google Shape;343;g2b5777efb5c_0_330"/>
          <p:cNvPicPr preferRelativeResize="0"/>
          <p:nvPr/>
        </p:nvPicPr>
        <p:blipFill rotWithShape="1">
          <a:blip r:embed="rId4">
            <a:alphaModFix/>
          </a:blip>
          <a:srcRect/>
          <a:stretch/>
        </p:blipFill>
        <p:spPr>
          <a:xfrm>
            <a:off x="3590924" y="3639434"/>
            <a:ext cx="1885427" cy="2242377"/>
          </a:xfrm>
          <a:prstGeom prst="rect">
            <a:avLst/>
          </a:prstGeom>
          <a:noFill/>
          <a:ln w="28575" cap="flat" cmpd="sng">
            <a:solidFill>
              <a:schemeClr val="dk1"/>
            </a:solidFill>
            <a:prstDash val="solid"/>
            <a:round/>
            <a:headEnd type="none" w="sm" len="sm"/>
            <a:tailEnd type="none" w="sm" len="sm"/>
          </a:ln>
        </p:spPr>
      </p:pic>
      <p:pic>
        <p:nvPicPr>
          <p:cNvPr id="344" name="Google Shape;344;g2b5777efb5c_0_330" descr="Good bowling action Bowling - Rounders Drills, | Sportplan"/>
          <p:cNvPicPr preferRelativeResize="0"/>
          <p:nvPr/>
        </p:nvPicPr>
        <p:blipFill rotWithShape="1">
          <a:blip r:embed="rId5">
            <a:alphaModFix/>
          </a:blip>
          <a:srcRect/>
          <a:stretch/>
        </p:blipFill>
        <p:spPr>
          <a:xfrm>
            <a:off x="6111646" y="3898334"/>
            <a:ext cx="2791431" cy="1849323"/>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2b5777efb5c_0_351"/>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8 Half Term 6</a:t>
            </a:r>
            <a:endParaRPr sz="4000" b="1" i="0" u="none" strike="noStrike" cap="none">
              <a:solidFill>
                <a:srgbClr val="FFFFFF"/>
              </a:solidFill>
              <a:latin typeface="Calibri"/>
              <a:ea typeface="Calibri"/>
              <a:cs typeface="Calibri"/>
              <a:sym typeface="Calibri"/>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a:p>
        </p:txBody>
      </p:sp>
      <p:pic>
        <p:nvPicPr>
          <p:cNvPr id="3" name="Picture 2"/>
          <p:cNvPicPr>
            <a:picLocks noChangeAspect="1"/>
          </p:cNvPicPr>
          <p:nvPr/>
        </p:nvPicPr>
        <p:blipFill>
          <a:blip r:embed="rId3"/>
          <a:stretch>
            <a:fillRect/>
          </a:stretch>
        </p:blipFill>
        <p:spPr>
          <a:xfrm>
            <a:off x="699325" y="202093"/>
            <a:ext cx="1609766" cy="219610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b5777efb5c_0_355"/>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Cricket </a:t>
            </a:r>
            <a:endParaRPr sz="1800" b="1" i="0" u="none" strike="noStrike" cap="none">
              <a:solidFill>
                <a:srgbClr val="FFFFFF"/>
              </a:solidFill>
              <a:latin typeface="Calibri"/>
              <a:ea typeface="Calibri"/>
              <a:cs typeface="Calibri"/>
              <a:sym typeface="Calibri"/>
            </a:endParaRPr>
          </a:p>
        </p:txBody>
      </p:sp>
      <p:sp>
        <p:nvSpPr>
          <p:cNvPr id="355" name="Google Shape;355;g2b5777efb5c_0_355"/>
          <p:cNvSpPr txBox="1"/>
          <p:nvPr/>
        </p:nvSpPr>
        <p:spPr>
          <a:xfrm>
            <a:off x="163773"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Striking the ball: Your more effective using a straight bat when making contact with the ball, using your hands to drive the bat down. This will enable the face of the bat to be open for a full contact.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Catching technique: Make sure that your two little fingers are next to each other to create a larger surface area for the ball to go into. Cushion the impact of the ball by bringing your hands closer to you body.</a:t>
            </a:r>
            <a:endParaRPr sz="1800">
              <a:solidFill>
                <a:schemeClr val="dk1"/>
              </a:solidFill>
              <a:latin typeface="Arial"/>
              <a:ea typeface="Arial"/>
              <a:cs typeface="Arial"/>
              <a:sym typeface="Arial"/>
            </a:endParaRPr>
          </a:p>
        </p:txBody>
      </p:sp>
      <p:sp>
        <p:nvSpPr>
          <p:cNvPr id="356" name="Google Shape;356;g2b5777efb5c_0_355"/>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Long Barrier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Pick Up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High Release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Grip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Weight Transfer</a:t>
            </a:r>
            <a:endParaRPr sz="1800">
              <a:solidFill>
                <a:schemeClr val="dk1"/>
              </a:solidFill>
              <a:latin typeface="Arial"/>
              <a:ea typeface="Arial"/>
              <a:cs typeface="Arial"/>
              <a:sym typeface="Arial"/>
            </a:endParaRPr>
          </a:p>
        </p:txBody>
      </p:sp>
      <p:sp>
        <p:nvSpPr>
          <p:cNvPr id="357" name="Google Shape;357;g2b5777efb5c_0_355"/>
          <p:cNvSpPr txBox="1"/>
          <p:nvPr/>
        </p:nvSpPr>
        <p:spPr>
          <a:xfrm>
            <a:off x="6353299" y="1149954"/>
            <a:ext cx="2303700" cy="2031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What ways can I get my opponent out?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How can I create pressure onto the batter?</a:t>
            </a:r>
            <a:endParaRPr sz="1800">
              <a:solidFill>
                <a:schemeClr val="dk1"/>
              </a:solidFill>
              <a:latin typeface="Arial"/>
              <a:ea typeface="Arial"/>
              <a:cs typeface="Arial"/>
              <a:sym typeface="Arial"/>
            </a:endParaRPr>
          </a:p>
        </p:txBody>
      </p:sp>
      <p:pic>
        <p:nvPicPr>
          <p:cNvPr id="358" name="Google Shape;358;g2b5777efb5c_0_35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59" name="Google Shape;359;g2b5777efb5c_0_355" descr="PitchVision - Live Local Matches | Tips &amp; Techniques | Articles &amp; Podcasts"/>
          <p:cNvPicPr preferRelativeResize="0"/>
          <p:nvPr/>
        </p:nvPicPr>
        <p:blipFill rotWithShape="1">
          <a:blip r:embed="rId4">
            <a:alphaModFix/>
          </a:blip>
          <a:srcRect/>
          <a:stretch/>
        </p:blipFill>
        <p:spPr>
          <a:xfrm>
            <a:off x="3556659" y="3539807"/>
            <a:ext cx="1711377" cy="2279554"/>
          </a:xfrm>
          <a:prstGeom prst="rect">
            <a:avLst/>
          </a:prstGeom>
          <a:noFill/>
          <a:ln w="28575" cap="flat" cmpd="sng">
            <a:solidFill>
              <a:schemeClr val="dk1"/>
            </a:solidFill>
            <a:prstDash val="solid"/>
            <a:round/>
            <a:headEnd type="none" w="sm" len="sm"/>
            <a:tailEnd type="none" w="sm" len="sm"/>
          </a:ln>
        </p:spPr>
      </p:pic>
      <p:pic>
        <p:nvPicPr>
          <p:cNvPr id="360" name="Google Shape;360;g2b5777efb5c_0_355" descr="A Beginners Guide To Cricket | Cricket Hospitality | Keith Prowse"/>
          <p:cNvPicPr preferRelativeResize="0"/>
          <p:nvPr/>
        </p:nvPicPr>
        <p:blipFill rotWithShape="1">
          <a:blip r:embed="rId5">
            <a:alphaModFix/>
          </a:blip>
          <a:srcRect/>
          <a:stretch/>
        </p:blipFill>
        <p:spPr>
          <a:xfrm>
            <a:off x="5768252" y="3679161"/>
            <a:ext cx="2888861" cy="1987536"/>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b5777efb5c_0_365"/>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Tennis</a:t>
            </a:r>
            <a:endParaRPr sz="1800" b="1" i="0" u="none" strike="noStrike" cap="none">
              <a:solidFill>
                <a:srgbClr val="FFFFFF"/>
              </a:solidFill>
              <a:latin typeface="Calibri"/>
              <a:ea typeface="Calibri"/>
              <a:cs typeface="Calibri"/>
              <a:sym typeface="Calibri"/>
            </a:endParaRPr>
          </a:p>
        </p:txBody>
      </p:sp>
      <p:sp>
        <p:nvSpPr>
          <p:cNvPr id="366" name="Google Shape;366;g2b5777efb5c_0_365"/>
          <p:cNvSpPr txBox="1"/>
          <p:nvPr/>
        </p:nvSpPr>
        <p:spPr>
          <a:xfrm>
            <a:off x="163773"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Serving: Start with the racket and the ball together. Racket moves down and back with the ball moving forward. Arms are wide apart when the ball is tossed up. Contact point is high and in front of your body.</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Volleying: Solid base with your feet shoulder width apart. Turn the upper body when executing the shot. You use a punch action and not a swinging action to execute this shot correctly.</a:t>
            </a:r>
            <a:endParaRPr sz="1800">
              <a:solidFill>
                <a:schemeClr val="dk1"/>
              </a:solidFill>
              <a:latin typeface="Arial"/>
              <a:ea typeface="Arial"/>
              <a:cs typeface="Arial"/>
              <a:sym typeface="Arial"/>
            </a:endParaRPr>
          </a:p>
        </p:txBody>
      </p:sp>
      <p:sp>
        <p:nvSpPr>
          <p:cNvPr id="367" name="Google Shape;367;g2b5777efb5c_0_365"/>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Low to High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Preparatory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Execution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Follow through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Ball toss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sp>
        <p:nvSpPr>
          <p:cNvPr id="368" name="Google Shape;368;g2b5777efb5c_0_365"/>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achieve an 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a volley to win a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shot should I select within a game?</a:t>
            </a:r>
            <a:endParaRPr/>
          </a:p>
        </p:txBody>
      </p:sp>
      <p:pic>
        <p:nvPicPr>
          <p:cNvPr id="369" name="Google Shape;369;g2b5777efb5c_0_36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70" name="Google Shape;370;g2b5777efb5c_0_365" descr="Tennis Serve Lesson: Add more power by breaking the body barrier"/>
          <p:cNvPicPr preferRelativeResize="0"/>
          <p:nvPr/>
        </p:nvPicPr>
        <p:blipFill rotWithShape="1">
          <a:blip r:embed="rId4">
            <a:alphaModFix/>
          </a:blip>
          <a:srcRect t="6950"/>
          <a:stretch/>
        </p:blipFill>
        <p:spPr>
          <a:xfrm>
            <a:off x="3405843" y="3986985"/>
            <a:ext cx="2660861" cy="1333160"/>
          </a:xfrm>
          <a:prstGeom prst="rect">
            <a:avLst/>
          </a:prstGeom>
          <a:noFill/>
          <a:ln w="28575" cap="flat" cmpd="sng">
            <a:solidFill>
              <a:schemeClr val="dk1"/>
            </a:solidFill>
            <a:prstDash val="solid"/>
            <a:round/>
            <a:headEnd type="none" w="sm" len="sm"/>
            <a:tailEnd type="none" w="sm" len="sm"/>
          </a:ln>
        </p:spPr>
      </p:pic>
      <p:pic>
        <p:nvPicPr>
          <p:cNvPr id="371" name="Google Shape;371;g2b5777efb5c_0_365" descr="How To Hit A Tennis Volley | Feel Tennis"/>
          <p:cNvPicPr preferRelativeResize="0"/>
          <p:nvPr/>
        </p:nvPicPr>
        <p:blipFill rotWithShape="1">
          <a:blip r:embed="rId5">
            <a:alphaModFix/>
          </a:blip>
          <a:srcRect/>
          <a:stretch/>
        </p:blipFill>
        <p:spPr>
          <a:xfrm flipH="1">
            <a:off x="6237062" y="3986984"/>
            <a:ext cx="2680157" cy="133316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b5777efb5c_0_375"/>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Rounders/ Softball</a:t>
            </a:r>
            <a:endParaRPr sz="1800" b="1" i="0" u="none" strike="noStrike" cap="none">
              <a:solidFill>
                <a:srgbClr val="FFFFFF"/>
              </a:solidFill>
              <a:latin typeface="Calibri"/>
              <a:ea typeface="Calibri"/>
              <a:cs typeface="Calibri"/>
              <a:sym typeface="Calibri"/>
            </a:endParaRPr>
          </a:p>
        </p:txBody>
      </p:sp>
      <p:pic>
        <p:nvPicPr>
          <p:cNvPr id="377" name="Google Shape;377;g2b5777efb5c_0_37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378" name="Google Shape;378;g2b5777efb5c_0_375"/>
          <p:cNvSpPr txBox="1"/>
          <p:nvPr/>
        </p:nvSpPr>
        <p:spPr>
          <a:xfrm>
            <a:off x="163773" y="1149954"/>
            <a:ext cx="3040200" cy="45252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Batting: When your batting, make sure that you use all of the area available to you. Aim to hit the middle of the ball.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Bowling: Make sure that you bowl underarm. You can add pace to your throw, the ball can be looped or spin can be added. Aim below the shoulder and above the knee of the batter.</a:t>
            </a:r>
            <a:endParaRPr/>
          </a:p>
        </p:txBody>
      </p:sp>
      <p:sp>
        <p:nvSpPr>
          <p:cNvPr id="379" name="Google Shape;379;g2b5777efb5c_0_375"/>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Under arm Throw</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Overarm Throw</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Long Barrier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Bowler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Backstop</a:t>
            </a:r>
            <a:endParaRPr/>
          </a:p>
        </p:txBody>
      </p:sp>
      <p:sp>
        <p:nvSpPr>
          <p:cNvPr id="380" name="Google Shape;380;g2b5777efb5c_0_375"/>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Can your team field effectively from all areas of the pitch?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Where can you hit the ball to score a full rounder?</a:t>
            </a:r>
            <a:endParaRPr/>
          </a:p>
        </p:txBody>
      </p:sp>
      <p:pic>
        <p:nvPicPr>
          <p:cNvPr id="381" name="Google Shape;381;g2b5777efb5c_0_375"/>
          <p:cNvPicPr preferRelativeResize="0"/>
          <p:nvPr/>
        </p:nvPicPr>
        <p:blipFill rotWithShape="1">
          <a:blip r:embed="rId4">
            <a:alphaModFix/>
          </a:blip>
          <a:srcRect/>
          <a:stretch/>
        </p:blipFill>
        <p:spPr>
          <a:xfrm>
            <a:off x="3590924" y="3639434"/>
            <a:ext cx="1885427" cy="2242377"/>
          </a:xfrm>
          <a:prstGeom prst="rect">
            <a:avLst/>
          </a:prstGeom>
          <a:noFill/>
          <a:ln w="28575" cap="flat" cmpd="sng">
            <a:solidFill>
              <a:schemeClr val="dk1"/>
            </a:solidFill>
            <a:prstDash val="solid"/>
            <a:round/>
            <a:headEnd type="none" w="sm" len="sm"/>
            <a:tailEnd type="none" w="sm" len="sm"/>
          </a:ln>
        </p:spPr>
      </p:pic>
      <p:pic>
        <p:nvPicPr>
          <p:cNvPr id="382" name="Google Shape;382;g2b5777efb5c_0_375" descr="Good bowling action Bowling - Rounders Drills, | Sportplan"/>
          <p:cNvPicPr preferRelativeResize="0"/>
          <p:nvPr/>
        </p:nvPicPr>
        <p:blipFill rotWithShape="1">
          <a:blip r:embed="rId5">
            <a:alphaModFix/>
          </a:blip>
          <a:srcRect/>
          <a:stretch/>
        </p:blipFill>
        <p:spPr>
          <a:xfrm>
            <a:off x="6111646" y="3898334"/>
            <a:ext cx="2791431" cy="1849323"/>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4"/>
          <p:cNvSpPr/>
          <p:nvPr/>
        </p:nvSpPr>
        <p:spPr>
          <a:xfrm>
            <a:off x="846084" y="70338"/>
            <a:ext cx="6954025" cy="63956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Netball</a:t>
            </a:r>
            <a:endParaRPr/>
          </a:p>
        </p:txBody>
      </p:sp>
      <p:sp>
        <p:nvSpPr>
          <p:cNvPr id="61" name="Google Shape;61;p4"/>
          <p:cNvSpPr txBox="1"/>
          <p:nvPr/>
        </p:nvSpPr>
        <p:spPr>
          <a:xfrm>
            <a:off x="68091" y="1149954"/>
            <a:ext cx="3040083" cy="4801314"/>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2</a:t>
            </a:r>
            <a:r>
              <a:rPr lang="en-US" sz="1800" baseline="30000">
                <a:solidFill>
                  <a:schemeClr val="dk1"/>
                </a:solidFill>
                <a:latin typeface="Arial"/>
                <a:ea typeface="Arial"/>
                <a:cs typeface="Arial"/>
                <a:sym typeface="Arial"/>
              </a:rPr>
              <a:t>nd</a:t>
            </a:r>
            <a:r>
              <a:rPr lang="en-US" sz="1800">
                <a:solidFill>
                  <a:schemeClr val="dk1"/>
                </a:solidFill>
                <a:latin typeface="Arial"/>
                <a:ea typeface="Arial"/>
                <a:cs typeface="Arial"/>
                <a:sym typeface="Arial"/>
              </a:rPr>
              <a:t> stage of defense: This defensive principle outlines the 3ft marking of a player with the ball. You can only be 3ft away from the player that is in possession of the ball.</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Single dodge: This is an attacking principle which is used to outwit your opponent. To incorporate this movement, you simply change direction from the balls of your feet. </a:t>
            </a:r>
            <a:endParaRPr/>
          </a:p>
        </p:txBody>
      </p:sp>
      <p:sp>
        <p:nvSpPr>
          <p:cNvPr id="62" name="Google Shape;62;p4"/>
          <p:cNvSpPr txBox="1"/>
          <p:nvPr/>
        </p:nvSpPr>
        <p:spPr>
          <a:xfrm>
            <a:off x="3556659" y="1149954"/>
            <a:ext cx="2597925" cy="2862322"/>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Offside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Change of direction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Chest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Shoulder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Bounce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2</a:t>
            </a:r>
            <a:r>
              <a:rPr lang="en-US" sz="1800" baseline="30000">
                <a:solidFill>
                  <a:schemeClr val="dk1"/>
                </a:solidFill>
                <a:latin typeface="Arial"/>
                <a:ea typeface="Arial"/>
                <a:cs typeface="Arial"/>
                <a:sym typeface="Arial"/>
              </a:rPr>
              <a:t>nd</a:t>
            </a:r>
            <a:r>
              <a:rPr lang="en-US" sz="1800">
                <a:solidFill>
                  <a:schemeClr val="dk1"/>
                </a:solidFill>
                <a:latin typeface="Arial"/>
                <a:ea typeface="Arial"/>
                <a:cs typeface="Arial"/>
                <a:sym typeface="Arial"/>
              </a:rPr>
              <a:t> stage of defense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Applying pressure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Footwork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p:txBody>
      </p:sp>
      <p:sp>
        <p:nvSpPr>
          <p:cNvPr id="63" name="Google Shape;63;p4"/>
          <p:cNvSpPr txBox="1"/>
          <p:nvPr/>
        </p:nvSpPr>
        <p:spPr>
          <a:xfrm>
            <a:off x="6353299" y="1149954"/>
            <a:ext cx="2303813" cy="286232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Selecting the correct pass to outwit your opponent.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Implementing the use of center and back line passes.</a:t>
            </a:r>
            <a:endParaRPr/>
          </a:p>
          <a:p>
            <a:pPr marL="285750" marR="0" lvl="0" indent="-171450" algn="l" rtl="0">
              <a:spcBef>
                <a:spcPts val="0"/>
              </a:spcBef>
              <a:spcAft>
                <a:spcPts val="0"/>
              </a:spcAft>
              <a:buClr>
                <a:schemeClr val="dk1"/>
              </a:buClr>
              <a:buSzPts val="1800"/>
              <a:buFont typeface="Arial"/>
              <a:buNone/>
            </a:pPr>
            <a:endParaRPr sz="1800" i="1">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i="1" u="sng">
              <a:solidFill>
                <a:schemeClr val="dk1"/>
              </a:solidFill>
              <a:latin typeface="Arial"/>
              <a:ea typeface="Arial"/>
              <a:cs typeface="Arial"/>
              <a:sym typeface="Arial"/>
            </a:endParaRPr>
          </a:p>
        </p:txBody>
      </p:sp>
      <p:pic>
        <p:nvPicPr>
          <p:cNvPr id="64" name="Google Shape;64;p4"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65" name="Google Shape;65;p4" descr="Stage 2 Defence"/>
          <p:cNvPicPr preferRelativeResize="0"/>
          <p:nvPr/>
        </p:nvPicPr>
        <p:blipFill rotWithShape="1">
          <a:blip r:embed="rId4">
            <a:alphaModFix/>
          </a:blip>
          <a:srcRect/>
          <a:stretch/>
        </p:blipFill>
        <p:spPr>
          <a:xfrm>
            <a:off x="3583379" y="4062445"/>
            <a:ext cx="2226624" cy="1831082"/>
          </a:xfrm>
          <a:prstGeom prst="rect">
            <a:avLst/>
          </a:prstGeom>
          <a:noFill/>
          <a:ln w="31750" cap="flat" cmpd="sng">
            <a:solidFill>
              <a:schemeClr val="dk1"/>
            </a:solidFill>
            <a:prstDash val="solid"/>
            <a:round/>
            <a:headEnd type="none" w="sm" len="sm"/>
            <a:tailEnd type="none" w="sm" len="sm"/>
          </a:ln>
        </p:spPr>
      </p:pic>
      <p:pic>
        <p:nvPicPr>
          <p:cNvPr id="66" name="Google Shape;66;p4" descr="SKILLS AND DRILLS – thenetballcoach.com"/>
          <p:cNvPicPr preferRelativeResize="0"/>
          <p:nvPr/>
        </p:nvPicPr>
        <p:blipFill rotWithShape="1">
          <a:blip r:embed="rId5">
            <a:alphaModFix/>
          </a:blip>
          <a:srcRect/>
          <a:stretch/>
        </p:blipFill>
        <p:spPr>
          <a:xfrm>
            <a:off x="6104983" y="4155169"/>
            <a:ext cx="2798094" cy="1579569"/>
          </a:xfrm>
          <a:prstGeom prst="rect">
            <a:avLst/>
          </a:prstGeom>
          <a:noFill/>
          <a:ln w="31750" cap="flat" cmpd="sng">
            <a:solidFill>
              <a:schemeClr val="dk1"/>
            </a:solidFill>
            <a:prstDash val="solid"/>
            <a:round/>
            <a:headEnd type="none" w="sm" len="sm"/>
            <a:tailEnd type="none" w="sm" len="sm"/>
          </a:ln>
        </p:spPr>
      </p:pic>
      <p:pic>
        <p:nvPicPr>
          <p:cNvPr id="67" name="Google Shape;67;p4"/>
          <p:cNvPicPr preferRelativeResize="0"/>
          <p:nvPr/>
        </p:nvPicPr>
        <p:blipFill rotWithShape="1">
          <a:blip r:embed="rId6">
            <a:alphaModFix/>
          </a:blip>
          <a:srcRect/>
          <a:stretch/>
        </p:blipFill>
        <p:spPr>
          <a:xfrm>
            <a:off x="846084" y="70338"/>
            <a:ext cx="833860" cy="1080682"/>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p:nvPr/>
        </p:nvSpPr>
        <p:spPr>
          <a:xfrm>
            <a:off x="891594" y="87707"/>
            <a:ext cx="6866952" cy="63956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a:p>
        </p:txBody>
      </p:sp>
      <p:pic>
        <p:nvPicPr>
          <p:cNvPr id="73" name="Google Shape;73;p5"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sp>
        <p:nvSpPr>
          <p:cNvPr id="74" name="Google Shape;74;p5"/>
          <p:cNvSpPr txBox="1"/>
          <p:nvPr/>
        </p:nvSpPr>
        <p:spPr>
          <a:xfrm>
            <a:off x="68091" y="1149954"/>
            <a:ext cx="3040083" cy="5078313"/>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Reverse Hit: This shot is used to score goals. Make sure that your body is parallel to the target and the ball is off your right foot. The stick should stay in contact with the ground the entire time.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Jab Tackle: This defensive principle is used when the ball is unprotected. Players tend to lunge towards the ball with their left foot and take their right hand off the stick to increase their reach.  </a:t>
            </a:r>
            <a:endParaRPr/>
          </a:p>
        </p:txBody>
      </p:sp>
      <p:sp>
        <p:nvSpPr>
          <p:cNvPr id="75" name="Google Shape;75;p5"/>
          <p:cNvSpPr txBox="1"/>
          <p:nvPr/>
        </p:nvSpPr>
        <p:spPr>
          <a:xfrm>
            <a:off x="3507058" y="1160983"/>
            <a:ext cx="2597925" cy="2308324"/>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stick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Reverse stick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Wide base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sp>
        <p:nvSpPr>
          <p:cNvPr id="76" name="Google Shape;76;p5"/>
          <p:cNvSpPr txBox="1"/>
          <p:nvPr/>
        </p:nvSpPr>
        <p:spPr>
          <a:xfrm>
            <a:off x="6353299" y="1149954"/>
            <a:ext cx="2303813"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create an overload for my team?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Why would I want to create an overload?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outwit my opponent?</a:t>
            </a:r>
            <a:endParaRPr/>
          </a:p>
        </p:txBody>
      </p:sp>
      <p:pic>
        <p:nvPicPr>
          <p:cNvPr id="77" name="Google Shape;77;p5" descr="How to tackle your opponents in hockey - ActiveSG"/>
          <p:cNvPicPr preferRelativeResize="0"/>
          <p:nvPr/>
        </p:nvPicPr>
        <p:blipFill rotWithShape="1">
          <a:blip r:embed="rId4">
            <a:alphaModFix/>
          </a:blip>
          <a:srcRect/>
          <a:stretch/>
        </p:blipFill>
        <p:spPr>
          <a:xfrm>
            <a:off x="3384086" y="3735277"/>
            <a:ext cx="2720897" cy="2040673"/>
          </a:xfrm>
          <a:prstGeom prst="rect">
            <a:avLst/>
          </a:prstGeom>
          <a:noFill/>
          <a:ln w="31750" cap="flat" cmpd="sng">
            <a:solidFill>
              <a:schemeClr val="dk1"/>
            </a:solidFill>
            <a:prstDash val="solid"/>
            <a:round/>
            <a:headEnd type="none" w="sm" len="sm"/>
            <a:tailEnd type="none" w="sm" len="sm"/>
          </a:ln>
        </p:spPr>
      </p:pic>
      <p:pic>
        <p:nvPicPr>
          <p:cNvPr id="78" name="Google Shape;78;p5" descr="The basics of the reverse hit: How to perform the tomahawk"/>
          <p:cNvPicPr preferRelativeResize="0"/>
          <p:nvPr/>
        </p:nvPicPr>
        <p:blipFill rotWithShape="1">
          <a:blip r:embed="rId5">
            <a:alphaModFix/>
          </a:blip>
          <a:srcRect/>
          <a:stretch/>
        </p:blipFill>
        <p:spPr>
          <a:xfrm>
            <a:off x="6241645" y="3903023"/>
            <a:ext cx="2754404" cy="1338828"/>
          </a:xfrm>
          <a:prstGeom prst="rect">
            <a:avLst/>
          </a:prstGeom>
          <a:noFill/>
          <a:ln w="31750" cap="flat" cmpd="sng">
            <a:solidFill>
              <a:schemeClr val="dk1"/>
            </a:solidFill>
            <a:prstDash val="solid"/>
            <a:round/>
            <a:headEnd type="none" w="sm" len="sm"/>
            <a:tailEnd type="none" w="sm" len="sm"/>
          </a:ln>
        </p:spPr>
      </p:pic>
      <p:pic>
        <p:nvPicPr>
          <p:cNvPr id="79" name="Google Shape;79;p5"/>
          <p:cNvPicPr preferRelativeResize="0"/>
          <p:nvPr/>
        </p:nvPicPr>
        <p:blipFill rotWithShape="1">
          <a:blip r:embed="rId6">
            <a:alphaModFix/>
          </a:blip>
          <a:srcRect/>
          <a:stretch/>
        </p:blipFill>
        <p:spPr>
          <a:xfrm>
            <a:off x="899549" y="97534"/>
            <a:ext cx="801660" cy="1038952"/>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rgbClr val="AEC5E1"/>
            </a:gs>
            <a:gs pos="83000">
              <a:srgbClr val="AEC5E1"/>
            </a:gs>
            <a:gs pos="100000">
              <a:srgbClr val="C8D8EB"/>
            </a:gs>
          </a:gsLst>
          <a:lin ang="5400000" scaled="0"/>
        </a:gradFill>
        <a:effectLst/>
      </p:bgPr>
    </p:bg>
    <p:spTree>
      <p:nvGrpSpPr>
        <p:cNvPr id="1" name="Shape 83"/>
        <p:cNvGrpSpPr/>
        <p:nvPr/>
      </p:nvGrpSpPr>
      <p:grpSpPr>
        <a:xfrm>
          <a:off x="0" y="0"/>
          <a:ext cx="0" cy="0"/>
          <a:chOff x="0" y="0"/>
          <a:chExt cx="0" cy="0"/>
        </a:xfrm>
      </p:grpSpPr>
      <p:sp>
        <p:nvSpPr>
          <p:cNvPr id="84" name="Google Shape;84;p6"/>
          <p:cNvSpPr/>
          <p:nvPr/>
        </p:nvSpPr>
        <p:spPr>
          <a:xfrm>
            <a:off x="846084" y="70337"/>
            <a:ext cx="6857044" cy="705095"/>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600" b="1">
                <a:solidFill>
                  <a:srgbClr val="0070C0"/>
                </a:solidFill>
                <a:latin typeface="Calibri"/>
                <a:ea typeface="Calibri"/>
                <a:cs typeface="Calibri"/>
                <a:sym typeface="Calibri"/>
              </a:rPr>
              <a:t>Fitness</a:t>
            </a:r>
            <a:endParaRPr/>
          </a:p>
        </p:txBody>
      </p:sp>
      <p:sp>
        <p:nvSpPr>
          <p:cNvPr id="85" name="Google Shape;85;p6"/>
          <p:cNvSpPr txBox="1"/>
          <p:nvPr/>
        </p:nvSpPr>
        <p:spPr>
          <a:xfrm>
            <a:off x="25778" y="775433"/>
            <a:ext cx="3540490" cy="5539978"/>
          </a:xfrm>
          <a:prstGeom prst="rect">
            <a:avLst/>
          </a:prstGeom>
          <a:gradFill>
            <a:gsLst>
              <a:gs pos="0">
                <a:srgbClr val="FFFF00"/>
              </a:gs>
              <a:gs pos="74000">
                <a:srgbClr val="AEC5E1"/>
              </a:gs>
              <a:gs pos="83000">
                <a:srgbClr val="AEC5E1"/>
              </a:gs>
              <a:gs pos="100000">
                <a:srgbClr val="C8D8EB"/>
              </a:gs>
            </a:gsLst>
            <a:lin ang="5400000"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dirty="0">
                <a:solidFill>
                  <a:schemeClr val="dk1"/>
                </a:solidFill>
                <a:latin typeface="Calibri"/>
                <a:ea typeface="Calibri"/>
                <a:cs typeface="Calibri"/>
                <a:sym typeface="Calibri"/>
              </a:rPr>
              <a:t>Training Methods</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dirty="0">
                <a:solidFill>
                  <a:schemeClr val="dk1"/>
                </a:solidFill>
                <a:latin typeface="Calibri"/>
                <a:ea typeface="Calibri"/>
                <a:cs typeface="Calibri"/>
                <a:sym typeface="Calibri"/>
              </a:rPr>
              <a:t>Training can be aerobic or anaerobic. In aerobic exercise, which is steady and not too fast, the heart is able to supply enough oxygen to the muscles. Aerobic training improves cardiovascular fitness. Anaerobic exercise is performed in short, fast bursts where the heart cannot supply enough oxygen to the muscles. Anaerobic training improves the ability of the muscles to work without enough oxygen when lactic acid is produced.</a:t>
            </a:r>
            <a:endParaRPr dirty="0"/>
          </a:p>
          <a:p>
            <a:pPr marL="0" marR="0" lvl="0" indent="0" algn="just" rtl="0">
              <a:spcBef>
                <a:spcPts val="0"/>
              </a:spcBef>
              <a:spcAft>
                <a:spcPts val="0"/>
              </a:spcAft>
              <a:buNone/>
            </a:pPr>
            <a:endParaRPr sz="11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dirty="0">
                <a:solidFill>
                  <a:schemeClr val="dk1"/>
                </a:solidFill>
                <a:latin typeface="Calibri"/>
                <a:ea typeface="Calibri"/>
                <a:cs typeface="Calibri"/>
                <a:sym typeface="Calibri"/>
              </a:rPr>
              <a:t>Specific training methods can be used to improve each fitness factor. Circuit training involves performing a series of exercises in a special order called a circuit. Each activity takes place at a 'station'. It can be designed to improve speed, agility, coordination, balance and muscular endurance. Continuous training involves working for a sustained period of time without rest. It improves cardio-vascular fitness. Cross training involves using another sport or activity to improve your fitness. It happens when an athlete trains in a different environment. For example a volleyball player uses the power training for that sport to help with fitness for long jump. Fartlek training or 'speed play' training involves varying your speed and the type of terrain over which you run, walk, cycle or ski. It improves aerobic and anaerobic fitness. Interval training involves alternating between periods of hard exercise and rest. It improves speed and muscular endurance. Weight training uses weights to provide resistance to the muscles. It improves muscular strength (high weight, low reps), muscular endurance (low weight, high reps, many sets) and power (medium weight and reps performed quickly).</a:t>
            </a:r>
            <a:endParaRPr sz="1100" dirty="0">
              <a:solidFill>
                <a:schemeClr val="dk1"/>
              </a:solidFill>
              <a:latin typeface="Calibri"/>
              <a:ea typeface="Calibri"/>
              <a:cs typeface="Calibri"/>
              <a:sym typeface="Calibri"/>
            </a:endParaRPr>
          </a:p>
        </p:txBody>
      </p:sp>
      <p:sp>
        <p:nvSpPr>
          <p:cNvPr id="86" name="Google Shape;86;p6"/>
          <p:cNvSpPr txBox="1"/>
          <p:nvPr/>
        </p:nvSpPr>
        <p:spPr>
          <a:xfrm>
            <a:off x="4288943" y="871762"/>
            <a:ext cx="3694778" cy="276999"/>
          </a:xfrm>
          <a:prstGeom prst="rect">
            <a:avLst/>
          </a:prstGeom>
          <a:gradFill>
            <a:gsLst>
              <a:gs pos="0">
                <a:srgbClr val="FFFF00"/>
              </a:gs>
              <a:gs pos="74000">
                <a:srgbClr val="AEC5E1"/>
              </a:gs>
              <a:gs pos="83000">
                <a:srgbClr val="AEC5E1"/>
              </a:gs>
              <a:gs pos="100000">
                <a:srgbClr val="C8D8EB"/>
              </a:gs>
            </a:gsLst>
            <a:lin ang="54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u="sng">
                <a:solidFill>
                  <a:schemeClr val="dk1"/>
                </a:solidFill>
                <a:latin typeface="Calibri"/>
                <a:ea typeface="Calibri"/>
                <a:cs typeface="Calibri"/>
                <a:sym typeface="Calibri"/>
              </a:rPr>
              <a:t>Advantages and Disadvantages of Training Methods</a:t>
            </a:r>
            <a:endParaRPr/>
          </a:p>
        </p:txBody>
      </p:sp>
      <p:pic>
        <p:nvPicPr>
          <p:cNvPr id="87" name="Google Shape;87;p6"/>
          <p:cNvPicPr preferRelativeResize="0"/>
          <p:nvPr/>
        </p:nvPicPr>
        <p:blipFill rotWithShape="1">
          <a:blip r:embed="rId3">
            <a:alphaModFix/>
          </a:blip>
          <a:srcRect t="7434"/>
          <a:stretch/>
        </p:blipFill>
        <p:spPr>
          <a:xfrm rot="5400000">
            <a:off x="5504489" y="4422029"/>
            <a:ext cx="1584803" cy="3061854"/>
          </a:xfrm>
          <a:prstGeom prst="rect">
            <a:avLst/>
          </a:prstGeom>
          <a:gradFill>
            <a:gsLst>
              <a:gs pos="0">
                <a:srgbClr val="FFFF00"/>
              </a:gs>
              <a:gs pos="74000">
                <a:srgbClr val="AEC5E1"/>
              </a:gs>
              <a:gs pos="83000">
                <a:srgbClr val="AEC5E1"/>
              </a:gs>
              <a:gs pos="100000">
                <a:srgbClr val="C8D8EB"/>
              </a:gs>
            </a:gsLst>
            <a:lin ang="5400000" scaled="0"/>
          </a:gradFill>
          <a:ln>
            <a:noFill/>
          </a:ln>
        </p:spPr>
      </p:pic>
      <p:sp>
        <p:nvSpPr>
          <p:cNvPr id="88" name="Google Shape;88;p6"/>
          <p:cNvSpPr txBox="1"/>
          <p:nvPr/>
        </p:nvSpPr>
        <p:spPr>
          <a:xfrm rot="5400000">
            <a:off x="7548878" y="5771976"/>
            <a:ext cx="111318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Training Zones</a:t>
            </a:r>
            <a:endParaRPr/>
          </a:p>
        </p:txBody>
      </p:sp>
      <p:pic>
        <p:nvPicPr>
          <p:cNvPr id="89" name="Google Shape;89;p6"/>
          <p:cNvPicPr preferRelativeResize="0"/>
          <p:nvPr/>
        </p:nvPicPr>
        <p:blipFill rotWithShape="1">
          <a:blip r:embed="rId4">
            <a:alphaModFix/>
          </a:blip>
          <a:srcRect t="6471"/>
          <a:stretch/>
        </p:blipFill>
        <p:spPr>
          <a:xfrm>
            <a:off x="3566269" y="1274618"/>
            <a:ext cx="5531164" cy="3814910"/>
          </a:xfrm>
          <a:prstGeom prst="rect">
            <a:avLst/>
          </a:prstGeom>
          <a:gradFill>
            <a:gsLst>
              <a:gs pos="0">
                <a:srgbClr val="FFFF00"/>
              </a:gs>
              <a:gs pos="74000">
                <a:srgbClr val="AEC5E1"/>
              </a:gs>
              <a:gs pos="83000">
                <a:srgbClr val="AEC5E1"/>
              </a:gs>
              <a:gs pos="100000">
                <a:srgbClr val="C8D8EB"/>
              </a:gs>
            </a:gsLst>
            <a:lin ang="5400000" scaled="0"/>
          </a:gradFill>
          <a:ln>
            <a:noFill/>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b5777efb5c_0_77"/>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8 Half Term 2</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a:p>
        </p:txBody>
      </p:sp>
      <p:pic>
        <p:nvPicPr>
          <p:cNvPr id="3" name="Picture 2"/>
          <p:cNvPicPr>
            <a:picLocks noChangeAspect="1"/>
          </p:cNvPicPr>
          <p:nvPr/>
        </p:nvPicPr>
        <p:blipFill>
          <a:blip r:embed="rId3"/>
          <a:stretch>
            <a:fillRect/>
          </a:stretch>
        </p:blipFill>
        <p:spPr>
          <a:xfrm>
            <a:off x="653143" y="202094"/>
            <a:ext cx="1720602" cy="23473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b5777efb5c_0_81"/>
          <p:cNvSpPr txBox="1">
            <a:spLocks noGrp="1"/>
          </p:cNvSpPr>
          <p:nvPr>
            <p:ph type="title"/>
          </p:nvPr>
        </p:nvSpPr>
        <p:spPr>
          <a:xfrm>
            <a:off x="864590" y="78266"/>
            <a:ext cx="6894000" cy="1044000"/>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 </a:t>
            </a:r>
            <a:endParaRPr/>
          </a:p>
        </p:txBody>
      </p:sp>
      <p:sp>
        <p:nvSpPr>
          <p:cNvPr id="100" name="Google Shape;100;g2b5777efb5c_0_81"/>
          <p:cNvSpPr txBox="1"/>
          <p:nvPr/>
        </p:nvSpPr>
        <p:spPr>
          <a:xfrm>
            <a:off x="3556659" y="1149954"/>
            <a:ext cx="2598000" cy="2862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Dribbling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Overloads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Space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Shape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Inside Toe-Loop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Outside Toe-Loop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Defensive Header</a:t>
            </a:r>
            <a:endParaRPr/>
          </a:p>
        </p:txBody>
      </p:sp>
      <p:sp>
        <p:nvSpPr>
          <p:cNvPr id="101" name="Google Shape;101;g2b5777efb5c_0_81"/>
          <p:cNvSpPr txBox="1"/>
          <p:nvPr/>
        </p:nvSpPr>
        <p:spPr>
          <a:xfrm>
            <a:off x="154380" y="1149954"/>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Dribbling: The aim of dribbling is to outwit your opponent through moving the ball with both feet. You look to use the inside and outside of your foot to manipulate the ball pass your opponent.</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Body shape: You look to use your body shape to enhance the trajectory and power of a defensive clearance. This can be conducted through either facing the ball or standing side on to the ball.</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02" name="Google Shape;102;g2b5777efb5c_0_81"/>
          <p:cNvSpPr txBox="1"/>
          <p:nvPr/>
        </p:nvSpPr>
        <p:spPr>
          <a:xfrm>
            <a:off x="6353299" y="1149954"/>
            <a:ext cx="2303700" cy="2862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Outwitting your opponent in a 1v1 situation.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overloads (2v1).</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Selecting the correct pass at the right time.</a:t>
            </a:r>
            <a:endParaRPr/>
          </a:p>
          <a:p>
            <a:pPr marL="285750" marR="0" lvl="0" indent="-171450" algn="l" rtl="0">
              <a:spcBef>
                <a:spcPts val="0"/>
              </a:spcBef>
              <a:spcAft>
                <a:spcPts val="0"/>
              </a:spcAft>
              <a:buClr>
                <a:schemeClr val="dk1"/>
              </a:buClr>
              <a:buSzPts val="1800"/>
              <a:buFont typeface="Arial"/>
              <a:buNone/>
            </a:pPr>
            <a:endParaRPr sz="1800" u="sng">
              <a:solidFill>
                <a:schemeClr val="dk1"/>
              </a:solidFill>
              <a:latin typeface="Arial"/>
              <a:ea typeface="Arial"/>
              <a:cs typeface="Arial"/>
              <a:sym typeface="Arial"/>
            </a:endParaRPr>
          </a:p>
        </p:txBody>
      </p:sp>
      <p:pic>
        <p:nvPicPr>
          <p:cNvPr id="103" name="Google Shape;103;g2b5777efb5c_0_81" descr="Football Dribbling Drills - TeachPE.com"/>
          <p:cNvPicPr preferRelativeResize="0"/>
          <p:nvPr/>
        </p:nvPicPr>
        <p:blipFill rotWithShape="1">
          <a:blip r:embed="rId3">
            <a:alphaModFix/>
          </a:blip>
          <a:srcRect/>
          <a:stretch/>
        </p:blipFill>
        <p:spPr>
          <a:xfrm>
            <a:off x="3306888" y="4236582"/>
            <a:ext cx="2642651" cy="1558576"/>
          </a:xfrm>
          <a:prstGeom prst="rect">
            <a:avLst/>
          </a:prstGeom>
          <a:noFill/>
          <a:ln w="31750" cap="flat" cmpd="sng">
            <a:solidFill>
              <a:schemeClr val="dk1"/>
            </a:solidFill>
            <a:prstDash val="solid"/>
            <a:round/>
            <a:headEnd type="none" w="sm" len="sm"/>
            <a:tailEnd type="none" w="sm" len="sm"/>
          </a:ln>
        </p:spPr>
      </p:pic>
      <p:pic>
        <p:nvPicPr>
          <p:cNvPr id="104" name="Google Shape;104;g2b5777efb5c_0_81" descr="Nike Academy Defending Body Position 1080p - YouTube"/>
          <p:cNvPicPr preferRelativeResize="0"/>
          <p:nvPr/>
        </p:nvPicPr>
        <p:blipFill rotWithShape="1">
          <a:blip r:embed="rId4">
            <a:alphaModFix/>
          </a:blip>
          <a:srcRect/>
          <a:stretch/>
        </p:blipFill>
        <p:spPr>
          <a:xfrm>
            <a:off x="6107333" y="4236582"/>
            <a:ext cx="2795744" cy="1558577"/>
          </a:xfrm>
          <a:prstGeom prst="rect">
            <a:avLst/>
          </a:prstGeom>
          <a:noFill/>
          <a:ln w="31750" cap="flat" cmpd="sng">
            <a:solidFill>
              <a:schemeClr val="dk1"/>
            </a:solidFill>
            <a:prstDash val="solid"/>
            <a:round/>
            <a:headEnd type="none" w="sm" len="sm"/>
            <a:tailEnd type="none" w="sm" len="sm"/>
          </a:ln>
        </p:spPr>
      </p:pic>
      <p:pic>
        <p:nvPicPr>
          <p:cNvPr id="105" name="Google Shape;105;g2b5777efb5c_0_81" descr="Look Say Cover Write Check Display Banner (teacher made)"/>
          <p:cNvPicPr preferRelativeResize="0"/>
          <p:nvPr/>
        </p:nvPicPr>
        <p:blipFill rotWithShape="1">
          <a:blip r:embed="rId5">
            <a:alphaModFix/>
          </a:blip>
          <a:srcRect l="3659" t="6023" r="3464" b="61041"/>
          <a:stretch/>
        </p:blipFill>
        <p:spPr>
          <a:xfrm>
            <a:off x="3306889" y="5943696"/>
            <a:ext cx="5596188" cy="812287"/>
          </a:xfrm>
          <a:prstGeom prst="rect">
            <a:avLst/>
          </a:prstGeom>
          <a:noFill/>
          <a:ln>
            <a:noFill/>
          </a:ln>
        </p:spPr>
      </p:pic>
      <p:pic>
        <p:nvPicPr>
          <p:cNvPr id="106" name="Google Shape;106;g2b5777efb5c_0_81"/>
          <p:cNvPicPr preferRelativeResize="0"/>
          <p:nvPr/>
        </p:nvPicPr>
        <p:blipFill rotWithShape="1">
          <a:blip r:embed="rId6">
            <a:alphaModFix/>
          </a:blip>
          <a:srcRect/>
          <a:stretch/>
        </p:blipFill>
        <p:spPr>
          <a:xfrm>
            <a:off x="975078" y="78265"/>
            <a:ext cx="820755" cy="1043998"/>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b5777efb5c_0_92"/>
          <p:cNvSpPr/>
          <p:nvPr/>
        </p:nvSpPr>
        <p:spPr>
          <a:xfrm>
            <a:off x="846083" y="57275"/>
            <a:ext cx="69678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Rugby</a:t>
            </a:r>
            <a:endParaRPr/>
          </a:p>
        </p:txBody>
      </p:sp>
      <p:sp>
        <p:nvSpPr>
          <p:cNvPr id="112" name="Google Shape;112;g2b5777efb5c_0_92"/>
          <p:cNvSpPr txBox="1"/>
          <p:nvPr/>
        </p:nvSpPr>
        <p:spPr>
          <a:xfrm>
            <a:off x="0" y="1168414"/>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within your team. We look to create depth when passing the ball so that your teammate can run onto the ball effectively.</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Tackling: Your aim is to position yourself in the ‘cheek to cheek’ position to enable to bring down your opponent in a controlled and safe manner. Make sure you keep your head to the side of your opponent, so you don’t clash heads!</a:t>
            </a:r>
            <a:endParaRPr/>
          </a:p>
        </p:txBody>
      </p:sp>
      <p:sp>
        <p:nvSpPr>
          <p:cNvPr id="113" name="Google Shape;113;g2b5777efb5c_0_92"/>
          <p:cNvSpPr txBox="1"/>
          <p:nvPr/>
        </p:nvSpPr>
        <p:spPr>
          <a:xfrm>
            <a:off x="3556659" y="1149954"/>
            <a:ext cx="2598000" cy="2862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Drop off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Running onto the ball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p:txBody>
      </p:sp>
      <p:sp>
        <p:nvSpPr>
          <p:cNvPr id="114" name="Google Shape;114;g2b5777efb5c_0_92"/>
          <p:cNvSpPr txBox="1"/>
          <p:nvPr/>
        </p:nvSpPr>
        <p:spPr>
          <a:xfrm>
            <a:off x="6353299" y="1149954"/>
            <a:ext cx="2303700" cy="2862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pass should I select within a specific situation?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tackle should be executed?</a:t>
            </a:r>
            <a:endParaRPr/>
          </a:p>
          <a:p>
            <a:pPr marL="0" marR="0" lvl="0" indent="0" algn="l" rtl="0">
              <a:spcBef>
                <a:spcPts val="0"/>
              </a:spcBef>
              <a:spcAft>
                <a:spcPts val="0"/>
              </a:spcAft>
              <a:buNone/>
            </a:pPr>
            <a:endParaRPr sz="1800" i="1">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i="1" u="sng">
              <a:solidFill>
                <a:schemeClr val="dk1"/>
              </a:solidFill>
              <a:latin typeface="Arial"/>
              <a:ea typeface="Arial"/>
              <a:cs typeface="Arial"/>
              <a:sym typeface="Arial"/>
            </a:endParaRPr>
          </a:p>
        </p:txBody>
      </p:sp>
      <p:pic>
        <p:nvPicPr>
          <p:cNvPr id="115" name="Google Shape;115;g2b5777efb5c_0_92"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16" name="Google Shape;116;g2b5777efb5c_0_92" descr="Simple handling activities (drills and games) to develop better passers"/>
          <p:cNvPicPr preferRelativeResize="0"/>
          <p:nvPr/>
        </p:nvPicPr>
        <p:blipFill rotWithShape="1">
          <a:blip r:embed="rId4">
            <a:alphaModFix/>
          </a:blip>
          <a:srcRect/>
          <a:stretch/>
        </p:blipFill>
        <p:spPr>
          <a:xfrm>
            <a:off x="3335914" y="4152638"/>
            <a:ext cx="2818669" cy="1584522"/>
          </a:xfrm>
          <a:prstGeom prst="rect">
            <a:avLst/>
          </a:prstGeom>
          <a:noFill/>
          <a:ln w="31750" cap="flat" cmpd="sng">
            <a:solidFill>
              <a:schemeClr val="dk1"/>
            </a:solidFill>
            <a:prstDash val="solid"/>
            <a:round/>
            <a:headEnd type="none" w="sm" len="sm"/>
            <a:tailEnd type="none" w="sm" len="sm"/>
          </a:ln>
        </p:spPr>
      </p:pic>
      <p:pic>
        <p:nvPicPr>
          <p:cNvPr id="117" name="Google Shape;117;g2b5777efb5c_0_92" descr="How To Do A Rugby Tackle - YouTube"/>
          <p:cNvPicPr preferRelativeResize="0"/>
          <p:nvPr/>
        </p:nvPicPr>
        <p:blipFill rotWithShape="1">
          <a:blip r:embed="rId5">
            <a:alphaModFix/>
          </a:blip>
          <a:srcRect/>
          <a:stretch/>
        </p:blipFill>
        <p:spPr>
          <a:xfrm>
            <a:off x="6246421" y="4152638"/>
            <a:ext cx="2765170" cy="1555408"/>
          </a:xfrm>
          <a:prstGeom prst="rect">
            <a:avLst/>
          </a:prstGeom>
          <a:noFill/>
          <a:ln w="31750" cap="flat" cmpd="sng">
            <a:solidFill>
              <a:schemeClr val="dk1"/>
            </a:solidFill>
            <a:prstDash val="solid"/>
            <a:round/>
            <a:headEnd type="none" w="sm" len="sm"/>
            <a:tailEnd type="none" w="sm" len="sm"/>
          </a:ln>
        </p:spPr>
      </p:pic>
      <p:pic>
        <p:nvPicPr>
          <p:cNvPr id="118" name="Google Shape;118;g2b5777efb5c_0_92"/>
          <p:cNvPicPr preferRelativeResize="0"/>
          <p:nvPr/>
        </p:nvPicPr>
        <p:blipFill rotWithShape="1">
          <a:blip r:embed="rId6">
            <a:alphaModFix/>
          </a:blip>
          <a:srcRect/>
          <a:stretch/>
        </p:blipFill>
        <p:spPr>
          <a:xfrm>
            <a:off x="765535" y="57275"/>
            <a:ext cx="967569" cy="1078521"/>
          </a:xfrm>
          <a:prstGeom prst="rect">
            <a:avLst/>
          </a:prstGeom>
          <a:noFill/>
          <a:ln>
            <a:noFill/>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4056</Words>
  <Application>Microsoft Office PowerPoint</Application>
  <PresentationFormat>On-screen Show (4:3)</PresentationFormat>
  <Paragraphs>539</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Office Theme</vt:lpstr>
      <vt:lpstr>PowerPoint Presentation</vt:lpstr>
      <vt:lpstr>Subject Knowledge Organiser Football </vt:lpstr>
      <vt:lpstr>PowerPoint Presentation</vt:lpstr>
      <vt:lpstr>PowerPoint Presentation</vt:lpstr>
      <vt:lpstr>PowerPoint Presentation</vt:lpstr>
      <vt:lpstr>PowerPoint Presentation</vt:lpstr>
      <vt:lpstr>PowerPoint Presentation</vt:lpstr>
      <vt:lpstr>Subject Knowledge Organiser Football </vt:lpstr>
      <vt:lpstr>PowerPoint Presentation</vt:lpstr>
      <vt:lpstr>PowerPoint Presentation</vt:lpstr>
      <vt:lpstr>PowerPoint Presentation</vt:lpstr>
      <vt:lpstr>PowerPoint Presentation</vt:lpstr>
      <vt:lpstr>PowerPoint Presentation</vt:lpstr>
      <vt:lpstr>PowerPoint Presentation</vt:lpstr>
      <vt:lpstr>Subject Knowledge Organiser Football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Grindrod</dc:creator>
  <cp:lastModifiedBy>GBOYS</cp:lastModifiedBy>
  <cp:revision>5</cp:revision>
  <dcterms:created xsi:type="dcterms:W3CDTF">2020-06-25T14:38:52Z</dcterms:created>
  <dcterms:modified xsi:type="dcterms:W3CDTF">2024-11-14T07:36:20Z</dcterms:modified>
</cp:coreProperties>
</file>