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f/C6F0yb0GWBdh8ERWEsA1Oh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558e456ff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b558e456ff_0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558e456ff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b558e456ff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b558e456ff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b558e456ff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558e456ff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b558e456ff_0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558e456ff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b558e456ff_0_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558e456ff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b558e456ff_0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558e456ff_0_1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558e456ff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b558e456ff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558e456ff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2b558e456ff_0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558e456ff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b558e456ff_0_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558e456ff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b558e456ff_0_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558e456ff_0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b558e456ff_0_2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558e456ff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2b558e456ff_0_2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558e456ff_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b558e456ff_0_2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558e456ff_0_2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b558e456ff_0_2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b558e456ff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b558e456ff_0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558e456ff_0_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b558e456ff_0_2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b558e456ff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b558e456ff_0_2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558e456ff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b558e456ff_0_2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558e456ff_0_3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2b558e456ff_0_3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558e456ff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2b558e456ff_0_3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b558e456ff_0_3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2b558e456ff_0_3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558e456ff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b558e456ff_0_3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b558e456ff_0_3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2b558e456ff_0_3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b558e456ff_0_3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b558e456ff_0_3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b558e456ff_0_3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2b558e456ff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b558e456ff_0_3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2b558e456ff_0_3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b558e456ff_0_3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2b558e456ff_0_3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558e456ff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2b558e456ff_0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558e456ff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2b558e456ff_0_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b558e456ff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b558e456ff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558e456ff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b558e456ff_0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5"/>
        <p:cNvGrpSpPr/>
        <p:nvPr/>
      </p:nvGrpSpPr>
      <p:grpSpPr>
        <a:xfrm>
          <a:off x="0" y="0"/>
          <a:ext cx="0" cy="0"/>
          <a:chOff x="0" y="0"/>
          <a:chExt cx="0" cy="0"/>
        </a:xfrm>
      </p:grpSpPr>
      <p:pic>
        <p:nvPicPr>
          <p:cNvPr id="16" name="Google Shape;16;p7" descr="HAR 071coverHartford.pdf"/>
          <p:cNvPicPr preferRelativeResize="0"/>
          <p:nvPr/>
        </p:nvPicPr>
        <p:blipFill rotWithShape="1">
          <a:blip r:embed="rId2">
            <a:alphaModFix/>
          </a:blip>
          <a:srcRect/>
          <a:stretch/>
        </p:blipFill>
        <p:spPr>
          <a:xfrm>
            <a:off x="0" y="-106989"/>
            <a:ext cx="9144000" cy="69649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7"/>
        <p:cNvGrpSpPr/>
        <p:nvPr/>
      </p:nvGrpSpPr>
      <p:grpSpPr>
        <a:xfrm>
          <a:off x="0" y="0"/>
          <a:ext cx="0" cy="0"/>
          <a:chOff x="0" y="0"/>
          <a:chExt cx="0" cy="0"/>
        </a:xfrm>
      </p:grpSpPr>
      <p:pic>
        <p:nvPicPr>
          <p:cNvPr id="18" name="Google Shape;18;p8" descr="HAR 071 inside Hartford.pdf"/>
          <p:cNvPicPr preferRelativeResize="0"/>
          <p:nvPr/>
        </p:nvPicPr>
        <p:blipFill rotWithShape="1">
          <a:blip r:embed="rId2">
            <a:alphaModFix/>
          </a:blip>
          <a:srcRect/>
          <a:stretch/>
        </p:blipFill>
        <p:spPr>
          <a:xfrm>
            <a:off x="0" y="0"/>
            <a:ext cx="9144000" cy="6599491"/>
          </a:xfrm>
          <a:prstGeom prst="rect">
            <a:avLst/>
          </a:prstGeom>
          <a:noFill/>
          <a:ln>
            <a:noFill/>
          </a:ln>
        </p:spPr>
      </p:pic>
      <p:sp>
        <p:nvSpPr>
          <p:cNvPr id="19" name="Google Shape;19;p8"/>
          <p:cNvSpPr txBox="1">
            <a:spLocks noGrp="1"/>
          </p:cNvSpPr>
          <p:nvPr>
            <p:ph type="title"/>
          </p:nvPr>
        </p:nvSpPr>
        <p:spPr>
          <a:xfrm>
            <a:off x="1210954" y="274638"/>
            <a:ext cx="7475845" cy="4047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6"/>
        <p:cNvGrpSpPr/>
        <p:nvPr/>
      </p:nvGrpSpPr>
      <p:grpSpPr>
        <a:xfrm>
          <a:off x="0" y="0"/>
          <a:ext cx="0" cy="0"/>
          <a:chOff x="0" y="0"/>
          <a:chExt cx="0" cy="0"/>
        </a:xfrm>
      </p:grpSpPr>
      <p:pic>
        <p:nvPicPr>
          <p:cNvPr id="27" name="Google Shape;27;g2b558e456ff_0_143" descr="HAR 071coverHartford.pdf"/>
          <p:cNvPicPr preferRelativeResize="0"/>
          <p:nvPr/>
        </p:nvPicPr>
        <p:blipFill rotWithShape="1">
          <a:blip r:embed="rId2">
            <a:alphaModFix/>
          </a:blip>
          <a:srcRect/>
          <a:stretch/>
        </p:blipFill>
        <p:spPr>
          <a:xfrm>
            <a:off x="0" y="-106989"/>
            <a:ext cx="9144002" cy="69649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8"/>
        <p:cNvGrpSpPr/>
        <p:nvPr/>
      </p:nvGrpSpPr>
      <p:grpSpPr>
        <a:xfrm>
          <a:off x="0" y="0"/>
          <a:ext cx="0" cy="0"/>
          <a:chOff x="0" y="0"/>
          <a:chExt cx="0" cy="0"/>
        </a:xfrm>
      </p:grpSpPr>
      <p:pic>
        <p:nvPicPr>
          <p:cNvPr id="29" name="Google Shape;29;g2b558e456ff_0_145" descr="HAR 071 inside Hartford.pdf"/>
          <p:cNvPicPr preferRelativeResize="0"/>
          <p:nvPr/>
        </p:nvPicPr>
        <p:blipFill rotWithShape="1">
          <a:blip r:embed="rId2">
            <a:alphaModFix/>
          </a:blip>
          <a:srcRect/>
          <a:stretch/>
        </p:blipFill>
        <p:spPr>
          <a:xfrm>
            <a:off x="0" y="0"/>
            <a:ext cx="9144002" cy="6599492"/>
          </a:xfrm>
          <a:prstGeom prst="rect">
            <a:avLst/>
          </a:prstGeom>
          <a:noFill/>
          <a:ln>
            <a:noFill/>
          </a:ln>
        </p:spPr>
      </p:pic>
      <p:sp>
        <p:nvSpPr>
          <p:cNvPr id="30" name="Google Shape;30;g2b558e456ff_0_145"/>
          <p:cNvSpPr txBox="1">
            <a:spLocks noGrp="1"/>
          </p:cNvSpPr>
          <p:nvPr>
            <p:ph type="title"/>
          </p:nvPr>
        </p:nvSpPr>
        <p:spPr>
          <a:xfrm>
            <a:off x="1210954" y="274638"/>
            <a:ext cx="7475700" cy="404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g2b558e456ff_0_1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 name="Google Shape;22;g2b558e456ff_0_1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g2b558e456ff_0_1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g2b558e456ff_0_1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g2b558e456ff_0_1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www.bbc.co.uk/bitesize/guides/zp44wxs/revision/2"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hyperlink" Target="https://www.youtube.com/watch?v=fER5EJy3utE" TargetMode="External"/><Relationship Id="rId9" Type="http://schemas.openxmlformats.org/officeDocument/2006/relationships/hyperlink" Target="https://www.bbc.co.uk/bitesize/guides/zp44wxs/revision/5"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png"/><Relationship Id="rId7" Type="http://schemas.openxmlformats.org/officeDocument/2006/relationships/hyperlink" Target="https://www.bbc.co.uk/bitesize/guides/ztptnbk/revision/2"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hyperlink" Target="https://www.bbc.co.uk/bitesize/guides/ztptnbk/revision/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www.bbc.co.uk/bitesize/guides/zp44wxs/revision/2"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hyperlink" Target="https://www.youtube.com/watch?v=fER5EJy3utE" TargetMode="External"/><Relationship Id="rId9" Type="http://schemas.openxmlformats.org/officeDocument/2006/relationships/hyperlink" Target="https://www.bbc.co.uk/bitesize/guides/zp44wxs/revision/5"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png"/><Relationship Id="rId7" Type="http://schemas.openxmlformats.org/officeDocument/2006/relationships/hyperlink" Target="https://www.bbc.co.uk/bitesize/guides/ztptnbk/revision/2"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hyperlink" Target="https://www.bbc.co.uk/bitesize/guides/ztptnbk/revision/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p:nvPr/>
        </p:nvSpPr>
        <p:spPr>
          <a:xfrm>
            <a:off x="873881" y="5003953"/>
            <a:ext cx="577630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9 Half Term 1</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727035" y="266748"/>
            <a:ext cx="1646710" cy="2246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558e456ff_0_108"/>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124" name="Google Shape;124;g2b558e456ff_0_108"/>
          <p:cNvSpPr txBox="1"/>
          <p:nvPr/>
        </p:nvSpPr>
        <p:spPr>
          <a:xfrm>
            <a:off x="134911" y="1149954"/>
            <a:ext cx="30726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short corners, penalty corners, hit in and restarts from a foul.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Outwitting the Opponent: Within any invasion game, you are always looking at creating opportunities to score a goal or create an overload in the attacking third.</a:t>
            </a:r>
            <a:endParaRPr sz="1800">
              <a:solidFill>
                <a:schemeClr val="dk1"/>
              </a:solidFill>
              <a:latin typeface="Arial"/>
              <a:ea typeface="Arial"/>
              <a:cs typeface="Arial"/>
              <a:sym typeface="Arial"/>
            </a:endParaRPr>
          </a:p>
        </p:txBody>
      </p:sp>
      <p:sp>
        <p:nvSpPr>
          <p:cNvPr id="125" name="Google Shape;125;g2b558e456ff_0_108"/>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sz="1800">
              <a:solidFill>
                <a:schemeClr val="dk1"/>
              </a:solidFill>
              <a:latin typeface="Arial"/>
              <a:ea typeface="Arial"/>
              <a:cs typeface="Arial"/>
              <a:sym typeface="Arial"/>
            </a:endParaRPr>
          </a:p>
        </p:txBody>
      </p:sp>
      <p:sp>
        <p:nvSpPr>
          <p:cNvPr id="126" name="Google Shape;126;g2b558e456ff_0_10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about from a short corner?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outwit the opponent on set plays?</a:t>
            </a:r>
            <a:endParaRPr sz="1800">
              <a:solidFill>
                <a:schemeClr val="dk1"/>
              </a:solidFill>
              <a:latin typeface="Arial"/>
              <a:ea typeface="Arial"/>
              <a:cs typeface="Arial"/>
              <a:sym typeface="Arial"/>
            </a:endParaRPr>
          </a:p>
        </p:txBody>
      </p:sp>
      <p:pic>
        <p:nvPicPr>
          <p:cNvPr id="127" name="Google Shape;127;g2b558e456ff_0_10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28" name="Google Shape;128;g2b558e456ff_0_108" descr="Olympics Hockey: How Spain's canny penalty corner routine rocked Great  Britain - The Hockey Paper"/>
          <p:cNvPicPr preferRelativeResize="0"/>
          <p:nvPr/>
        </p:nvPicPr>
        <p:blipFill rotWithShape="1">
          <a:blip r:embed="rId4">
            <a:alphaModFix/>
          </a:blip>
          <a:srcRect/>
          <a:stretch/>
        </p:blipFill>
        <p:spPr>
          <a:xfrm>
            <a:off x="3306889" y="3809999"/>
            <a:ext cx="2933657" cy="1986338"/>
          </a:xfrm>
          <a:prstGeom prst="rect">
            <a:avLst/>
          </a:prstGeom>
          <a:noFill/>
          <a:ln w="28575" cap="flat" cmpd="sng">
            <a:solidFill>
              <a:schemeClr val="dk1"/>
            </a:solidFill>
            <a:prstDash val="solid"/>
            <a:round/>
            <a:headEnd type="none" w="sm" len="sm"/>
            <a:tailEnd type="none" w="sm" len="sm"/>
          </a:ln>
        </p:spPr>
      </p:pic>
      <p:pic>
        <p:nvPicPr>
          <p:cNvPr id="129" name="Google Shape;129;g2b558e456ff_0_108" descr="Spain Deal India 2nd Loss Of The Pro-League – Hockey 1 on 1"/>
          <p:cNvPicPr preferRelativeResize="0"/>
          <p:nvPr/>
        </p:nvPicPr>
        <p:blipFill rotWithShape="1">
          <a:blip r:embed="rId5">
            <a:alphaModFix/>
          </a:blip>
          <a:srcRect/>
          <a:stretch/>
        </p:blipFill>
        <p:spPr>
          <a:xfrm>
            <a:off x="6466333" y="3809998"/>
            <a:ext cx="2507987" cy="1986337"/>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b558e456ff_0_118"/>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135" name="Google Shape;135;g2b558e456ff_0_118"/>
          <p:cNvSpPr txBox="1"/>
          <p:nvPr/>
        </p:nvSpPr>
        <p:spPr>
          <a:xfrm>
            <a:off x="134911" y="1149954"/>
            <a:ext cx="30726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a:solidFill>
                <a:schemeClr val="dk1"/>
              </a:solidFill>
              <a:latin typeface="Arial"/>
              <a:ea typeface="Arial"/>
              <a:cs typeface="Arial"/>
              <a:sym typeface="Arial"/>
            </a:endParaRPr>
          </a:p>
        </p:txBody>
      </p:sp>
      <p:sp>
        <p:nvSpPr>
          <p:cNvPr id="136" name="Google Shape;136;g2b558e456ff_0_118"/>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137" name="Google Shape;137;g2b558e456ff_0_11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138" name="Google Shape;138;g2b558e456ff_0_11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39" name="Google Shape;139;g2b558e456ff_0_118" descr="What is a trick to get my overhand serve in volleyball? - Quora"/>
          <p:cNvPicPr preferRelativeResize="0"/>
          <p:nvPr/>
        </p:nvPicPr>
        <p:blipFill rotWithShape="1">
          <a:blip r:embed="rId4">
            <a:alphaModFix/>
          </a:blip>
          <a:srcRect/>
          <a:stretch/>
        </p:blipFill>
        <p:spPr>
          <a:xfrm>
            <a:off x="3363021" y="3917149"/>
            <a:ext cx="2573083" cy="1844675"/>
          </a:xfrm>
          <a:prstGeom prst="rect">
            <a:avLst/>
          </a:prstGeom>
          <a:noFill/>
          <a:ln w="28575" cap="flat" cmpd="sng">
            <a:solidFill>
              <a:schemeClr val="dk1"/>
            </a:solidFill>
            <a:prstDash val="solid"/>
            <a:round/>
            <a:headEnd type="none" w="sm" len="sm"/>
            <a:tailEnd type="none" w="sm" len="sm"/>
          </a:ln>
        </p:spPr>
      </p:pic>
      <p:pic>
        <p:nvPicPr>
          <p:cNvPr id="140" name="Google Shape;140;g2b558e456ff_0_118"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b558e456ff_0_128"/>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Badminton</a:t>
            </a:r>
            <a:endParaRPr sz="1800" b="1">
              <a:solidFill>
                <a:schemeClr val="lt1"/>
              </a:solidFill>
              <a:latin typeface="Calibri"/>
              <a:ea typeface="Calibri"/>
              <a:cs typeface="Calibri"/>
              <a:sym typeface="Calibri"/>
            </a:endParaRPr>
          </a:p>
        </p:txBody>
      </p:sp>
      <p:sp>
        <p:nvSpPr>
          <p:cNvPr id="146" name="Google Shape;146;g2b558e456ff_0_128"/>
          <p:cNvSpPr txBox="1"/>
          <p:nvPr/>
        </p:nvSpPr>
        <p:spPr>
          <a:xfrm>
            <a:off x="134911" y="1149954"/>
            <a:ext cx="30726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Overhead Smash: This is an offensive shot that is intended to end the point on that shot. This shot has the same principles of an overhead clear but your wrist produces a snapping motion towards the net.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Forehand Drop Shot: This shot is used to draw your opponent to the front of the court. Your racket head needs to be slightly open before contact. You are slicing across the shuttlecock.</a:t>
            </a:r>
            <a:endParaRPr sz="1800">
              <a:solidFill>
                <a:schemeClr val="dk1"/>
              </a:solidFill>
              <a:latin typeface="Arial"/>
              <a:ea typeface="Arial"/>
              <a:cs typeface="Arial"/>
              <a:sym typeface="Arial"/>
            </a:endParaRPr>
          </a:p>
        </p:txBody>
      </p:sp>
      <p:sp>
        <p:nvSpPr>
          <p:cNvPr id="147" name="Google Shape;147;g2b558e456ff_0_128"/>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Ready position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sz="1800">
              <a:solidFill>
                <a:schemeClr val="dk1"/>
              </a:solidFill>
              <a:latin typeface="Arial"/>
              <a:ea typeface="Arial"/>
              <a:cs typeface="Arial"/>
              <a:sym typeface="Arial"/>
            </a:endParaRPr>
          </a:p>
        </p:txBody>
      </p:sp>
      <p:sp>
        <p:nvSpPr>
          <p:cNvPr id="148" name="Google Shape;148;g2b558e456ff_0_128"/>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both of those shots?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 the benefits of playing those shots?</a:t>
            </a:r>
            <a:endParaRPr/>
          </a:p>
        </p:txBody>
      </p:sp>
      <p:pic>
        <p:nvPicPr>
          <p:cNvPr id="149" name="Google Shape;149;g2b558e456ff_0_12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50" name="Google Shape;150;g2b558e456ff_0_128" descr="Phases of the badminton smash for a right-handed player | Download  Scientific Diagram"/>
          <p:cNvPicPr preferRelativeResize="0"/>
          <p:nvPr/>
        </p:nvPicPr>
        <p:blipFill rotWithShape="1">
          <a:blip r:embed="rId4">
            <a:alphaModFix/>
          </a:blip>
          <a:srcRect/>
          <a:stretch/>
        </p:blipFill>
        <p:spPr>
          <a:xfrm>
            <a:off x="3556659" y="3627120"/>
            <a:ext cx="5117582" cy="2022951"/>
          </a:xfrm>
          <a:prstGeom prst="rect">
            <a:avLst/>
          </a:prstGeom>
          <a:noFill/>
          <a:ln w="28575" cap="flat" cmpd="sng">
            <a:solidFill>
              <a:schemeClr val="dk1"/>
            </a:solidFill>
            <a:prstDash val="solid"/>
            <a:round/>
            <a:headEnd type="none" w="sm" len="sm"/>
            <a:tailEnd type="none" w="sm" len="sm"/>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558e456ff_0_148"/>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9 Half Term 3</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99326" y="248275"/>
            <a:ext cx="1619001" cy="22087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558e456ff_0_152"/>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161" name="Google Shape;161;g2b558e456ff_0_152"/>
          <p:cNvSpPr txBox="1"/>
          <p:nvPr/>
        </p:nvSpPr>
        <p:spPr>
          <a:xfrm>
            <a:off x="154380" y="1149954"/>
            <a:ext cx="30402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corners, direct and indirect free kicks, throw ins.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Block Tackle: This technique is the most commonly used in football. You watch the ball and wait for your opportunity to block the ball with the inside of your foot.</a:t>
            </a:r>
            <a:endParaRPr sz="1800">
              <a:solidFill>
                <a:schemeClr val="dk1"/>
              </a:solidFill>
              <a:latin typeface="Arial"/>
              <a:ea typeface="Arial"/>
              <a:cs typeface="Arial"/>
              <a:sym typeface="Arial"/>
            </a:endParaRPr>
          </a:p>
        </p:txBody>
      </p:sp>
      <p:sp>
        <p:nvSpPr>
          <p:cNvPr id="162" name="Google Shape;162;g2b558e456ff_0_152"/>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 </a:t>
            </a:r>
            <a:endParaRPr sz="1800">
              <a:solidFill>
                <a:schemeClr val="dk1"/>
              </a:solidFill>
              <a:latin typeface="Arial"/>
              <a:ea typeface="Arial"/>
              <a:cs typeface="Arial"/>
              <a:sym typeface="Arial"/>
            </a:endParaRPr>
          </a:p>
        </p:txBody>
      </p:sp>
      <p:sp>
        <p:nvSpPr>
          <p:cNvPr id="163" name="Google Shape;163;g2b558e456ff_0_152"/>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score a goal from a set play?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stop the shot in a conditioned game?</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164" name="Google Shape;164;g2b558e456ff_0_15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65" name="Google Shape;165;g2b558e456ff_0_152" descr="Make a block tackle (U9-12 activity) - Soccer Coach Weekly"/>
          <p:cNvPicPr preferRelativeResize="0"/>
          <p:nvPr/>
        </p:nvPicPr>
        <p:blipFill rotWithShape="1">
          <a:blip r:embed="rId4">
            <a:alphaModFix/>
          </a:blip>
          <a:srcRect/>
          <a:stretch/>
        </p:blipFill>
        <p:spPr>
          <a:xfrm>
            <a:off x="3319451" y="3945164"/>
            <a:ext cx="2835133" cy="1788645"/>
          </a:xfrm>
          <a:prstGeom prst="rect">
            <a:avLst/>
          </a:prstGeom>
          <a:noFill/>
          <a:ln>
            <a:noFill/>
          </a:ln>
        </p:spPr>
      </p:pic>
      <p:pic>
        <p:nvPicPr>
          <p:cNvPr id="166" name="Google Shape;166;g2b558e456ff_0_152" descr="Brilliant Set Pieces to adapt Ideas from — Keepitonthedeck"/>
          <p:cNvPicPr preferRelativeResize="0"/>
          <p:nvPr/>
        </p:nvPicPr>
        <p:blipFill rotWithShape="1">
          <a:blip r:embed="rId5">
            <a:alphaModFix/>
          </a:blip>
          <a:srcRect/>
          <a:stretch/>
        </p:blipFill>
        <p:spPr>
          <a:xfrm>
            <a:off x="6238597" y="3945164"/>
            <a:ext cx="2789433" cy="172910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b558e456ff_0_162"/>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 </a:t>
            </a:r>
            <a:endParaRPr/>
          </a:p>
        </p:txBody>
      </p:sp>
      <p:sp>
        <p:nvSpPr>
          <p:cNvPr id="172" name="Google Shape;172;g2b558e456ff_0_162"/>
          <p:cNvSpPr txBox="1"/>
          <p:nvPr/>
        </p:nvSpPr>
        <p:spPr>
          <a:xfrm>
            <a:off x="130583" y="116841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High Ball Catch: This technique is used when the opposition put a high kick into the air. Make sure that you have a solid base and both your arms are pointing in the air. This creates the basket for the ball to land into.</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Grubber Kick: This is an attacking kick used to either score a try or break the defensive line. Point the rugby ball towards the ground and use your laces to strike the ball.</a:t>
            </a:r>
            <a:endParaRPr sz="1800">
              <a:solidFill>
                <a:schemeClr val="dk1"/>
              </a:solidFill>
              <a:latin typeface="Arial"/>
              <a:ea typeface="Arial"/>
              <a:cs typeface="Arial"/>
              <a:sym typeface="Arial"/>
            </a:endParaRPr>
          </a:p>
        </p:txBody>
      </p:sp>
      <p:sp>
        <p:nvSpPr>
          <p:cNvPr id="173" name="Google Shape;173;g2b558e456ff_0_162"/>
          <p:cNvSpPr txBox="1"/>
          <p:nvPr/>
        </p:nvSpPr>
        <p:spPr>
          <a:xfrm>
            <a:off x="330688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Finesse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sz="1800">
              <a:solidFill>
                <a:schemeClr val="dk1"/>
              </a:solidFill>
              <a:latin typeface="Arial"/>
              <a:ea typeface="Arial"/>
              <a:cs typeface="Arial"/>
              <a:sym typeface="Arial"/>
            </a:endParaRPr>
          </a:p>
        </p:txBody>
      </p:sp>
      <p:sp>
        <p:nvSpPr>
          <p:cNvPr id="174" name="Google Shape;174;g2b558e456ff_0_162"/>
          <p:cNvSpPr txBox="1"/>
          <p:nvPr/>
        </p:nvSpPr>
        <p:spPr>
          <a:xfrm>
            <a:off x="6041037" y="1149954"/>
            <a:ext cx="26160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kick should I use on the last tackle?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can I do to make sure that I have a high completion rate of passes?</a:t>
            </a:r>
            <a:endParaRPr sz="1800">
              <a:solidFill>
                <a:schemeClr val="dk1"/>
              </a:solidFill>
              <a:latin typeface="Arial"/>
              <a:ea typeface="Arial"/>
              <a:cs typeface="Arial"/>
              <a:sym typeface="Arial"/>
            </a:endParaRPr>
          </a:p>
        </p:txBody>
      </p:sp>
      <p:pic>
        <p:nvPicPr>
          <p:cNvPr id="175" name="Google Shape;175;g2b558e456ff_0_16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76" name="Google Shape;176;g2b558e456ff_0_162" descr="Grubber targets - Rugby Coach Weekly"/>
          <p:cNvPicPr preferRelativeResize="0"/>
          <p:nvPr/>
        </p:nvPicPr>
        <p:blipFill rotWithShape="1">
          <a:blip r:embed="rId4">
            <a:alphaModFix/>
          </a:blip>
          <a:srcRect/>
          <a:stretch/>
        </p:blipFill>
        <p:spPr>
          <a:xfrm>
            <a:off x="3220475" y="3846070"/>
            <a:ext cx="2884507" cy="1923005"/>
          </a:xfrm>
          <a:prstGeom prst="rect">
            <a:avLst/>
          </a:prstGeom>
          <a:noFill/>
          <a:ln>
            <a:noFill/>
          </a:ln>
        </p:spPr>
      </p:pic>
      <p:pic>
        <p:nvPicPr>
          <p:cNvPr id="177" name="Google Shape;177;g2b558e456ff_0_162" descr="Coaching session to gain confidence with the high ball"/>
          <p:cNvPicPr preferRelativeResize="0"/>
          <p:nvPr/>
        </p:nvPicPr>
        <p:blipFill rotWithShape="1">
          <a:blip r:embed="rId5">
            <a:alphaModFix/>
          </a:blip>
          <a:srcRect/>
          <a:stretch/>
        </p:blipFill>
        <p:spPr>
          <a:xfrm>
            <a:off x="6370328" y="3846070"/>
            <a:ext cx="2229874" cy="2010316"/>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558e456ff_0_172"/>
          <p:cNvSpPr/>
          <p:nvPr/>
        </p:nvSpPr>
        <p:spPr>
          <a:xfrm>
            <a:off x="846084" y="70338"/>
            <a:ext cx="69540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Basketball</a:t>
            </a:r>
            <a:endParaRPr sz="1800" b="1">
              <a:solidFill>
                <a:schemeClr val="lt1"/>
              </a:solidFill>
              <a:latin typeface="Calibri"/>
              <a:ea typeface="Calibri"/>
              <a:cs typeface="Calibri"/>
              <a:sym typeface="Calibri"/>
            </a:endParaRPr>
          </a:p>
        </p:txBody>
      </p:sp>
      <p:sp>
        <p:nvSpPr>
          <p:cNvPr id="184" name="Google Shape;184;g2b558e456ff_0_172"/>
          <p:cNvSpPr txBox="1"/>
          <p:nvPr/>
        </p:nvSpPr>
        <p:spPr>
          <a:xfrm>
            <a:off x="167448"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Jump Shot: The purpose of the jump shot is to allow the shooter to take aim from a higher position and therefore prevent a defender from blocking the shot.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Lay Up: A lay-up provides a player with the opportunity to drive at the opponent's basket, jump close to the target and release the ball safely at the backboard. When used effectively it has the highest percentage chance of scoring points.</a:t>
            </a:r>
            <a:endParaRPr sz="1800">
              <a:solidFill>
                <a:schemeClr val="dk1"/>
              </a:solidFill>
              <a:latin typeface="Arial"/>
              <a:ea typeface="Arial"/>
              <a:cs typeface="Arial"/>
              <a:sym typeface="Arial"/>
            </a:endParaRPr>
          </a:p>
        </p:txBody>
      </p:sp>
      <p:sp>
        <p:nvSpPr>
          <p:cNvPr id="185" name="Google Shape;185;g2b558e456ff_0_172"/>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sz="1800">
              <a:solidFill>
                <a:schemeClr val="dk1"/>
              </a:solidFill>
              <a:latin typeface="Arial"/>
              <a:ea typeface="Arial"/>
              <a:cs typeface="Arial"/>
              <a:sym typeface="Arial"/>
            </a:endParaRPr>
          </a:p>
        </p:txBody>
      </p:sp>
      <p:sp>
        <p:nvSpPr>
          <p:cNvPr id="186" name="Google Shape;186;g2b558e456ff_0_172"/>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create shooting opportunities?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transition quickly from defense to attack?</a:t>
            </a:r>
            <a:endParaRPr sz="1800">
              <a:solidFill>
                <a:schemeClr val="dk1"/>
              </a:solidFill>
              <a:latin typeface="Arial"/>
              <a:ea typeface="Arial"/>
              <a:cs typeface="Arial"/>
              <a:sym typeface="Arial"/>
            </a:endParaRPr>
          </a:p>
        </p:txBody>
      </p:sp>
      <p:pic>
        <p:nvPicPr>
          <p:cNvPr id="187" name="Google Shape;187;g2b558e456ff_0_17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88" name="Google Shape;188;g2b558e456ff_0_172" descr="Basketball Jump Shot Steps Stock Illustrations – 5 Basketball Jump Shot  Steps Stock Illustrations, Vectors &amp; Clipart - Dreamstime"/>
          <p:cNvPicPr preferRelativeResize="0"/>
          <p:nvPr/>
        </p:nvPicPr>
        <p:blipFill rotWithShape="1">
          <a:blip r:embed="rId4">
            <a:alphaModFix/>
          </a:blip>
          <a:srcRect b="9173"/>
          <a:stretch/>
        </p:blipFill>
        <p:spPr>
          <a:xfrm>
            <a:off x="3464673" y="3533536"/>
            <a:ext cx="2363472" cy="2348701"/>
          </a:xfrm>
          <a:prstGeom prst="rect">
            <a:avLst/>
          </a:prstGeom>
          <a:noFill/>
          <a:ln>
            <a:noFill/>
          </a:ln>
        </p:spPr>
      </p:pic>
      <p:pic>
        <p:nvPicPr>
          <p:cNvPr id="189" name="Google Shape;189;g2b558e456ff_0_172" descr="How to Do a Layup: 12 Steps (with Pictures) - wikiHow"/>
          <p:cNvPicPr preferRelativeResize="0"/>
          <p:nvPr/>
        </p:nvPicPr>
        <p:blipFill rotWithShape="1">
          <a:blip r:embed="rId5">
            <a:alphaModFix/>
          </a:blip>
          <a:srcRect/>
          <a:stretch/>
        </p:blipFill>
        <p:spPr>
          <a:xfrm flipH="1">
            <a:off x="6124809" y="3614274"/>
            <a:ext cx="2778267" cy="2083700"/>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558e456ff_0_183"/>
          <p:cNvSpPr/>
          <p:nvPr/>
        </p:nvSpPr>
        <p:spPr>
          <a:xfrm>
            <a:off x="846084" y="70337"/>
            <a:ext cx="6857100" cy="7050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Fitness</a:t>
            </a:r>
            <a:endParaRPr sz="1600" b="1">
              <a:solidFill>
                <a:schemeClr val="lt1"/>
              </a:solidFill>
              <a:latin typeface="Calibri"/>
              <a:ea typeface="Calibri"/>
              <a:cs typeface="Calibri"/>
              <a:sym typeface="Calibri"/>
            </a:endParaRPr>
          </a:p>
        </p:txBody>
      </p:sp>
      <p:sp>
        <p:nvSpPr>
          <p:cNvPr id="195" name="Google Shape;195;g2b558e456ff_0_183"/>
          <p:cNvSpPr txBox="1"/>
          <p:nvPr/>
        </p:nvSpPr>
        <p:spPr>
          <a:xfrm>
            <a:off x="25778" y="775433"/>
            <a:ext cx="3540600" cy="5710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dirty="0">
                <a:solidFill>
                  <a:schemeClr val="dk1"/>
                </a:solidFill>
                <a:latin typeface="Calibri"/>
                <a:ea typeface="Calibri"/>
                <a:cs typeface="Calibri"/>
                <a:sym typeface="Calibri"/>
              </a:rPr>
              <a:t>Training Methods</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dirty="0">
              <a:solidFill>
                <a:schemeClr val="dk1"/>
              </a:solidFill>
              <a:latin typeface="Calibri"/>
              <a:ea typeface="Calibri"/>
              <a:cs typeface="Calibri"/>
              <a:sym typeface="Calibri"/>
            </a:endParaRPr>
          </a:p>
        </p:txBody>
      </p:sp>
      <p:sp>
        <p:nvSpPr>
          <p:cNvPr id="196" name="Google Shape;196;g2b558e456ff_0_183"/>
          <p:cNvSpPr txBox="1"/>
          <p:nvPr/>
        </p:nvSpPr>
        <p:spPr>
          <a:xfrm>
            <a:off x="4288943" y="871762"/>
            <a:ext cx="3694800" cy="2769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Advantages and Disadvantages of Training Methods</a:t>
            </a:r>
            <a:endParaRPr/>
          </a:p>
        </p:txBody>
      </p:sp>
      <p:pic>
        <p:nvPicPr>
          <p:cNvPr id="197" name="Google Shape;197;g2b558e456ff_0_183"/>
          <p:cNvPicPr preferRelativeResize="0"/>
          <p:nvPr/>
        </p:nvPicPr>
        <p:blipFill rotWithShape="1">
          <a:blip r:embed="rId3">
            <a:alphaModFix/>
          </a:blip>
          <a:srcRect t="7433"/>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12" scaled="0"/>
          </a:gradFill>
          <a:ln>
            <a:noFill/>
          </a:ln>
        </p:spPr>
      </p:pic>
      <p:sp>
        <p:nvSpPr>
          <p:cNvPr id="198" name="Google Shape;198;g2b558e456ff_0_183"/>
          <p:cNvSpPr txBox="1"/>
          <p:nvPr/>
        </p:nvSpPr>
        <p:spPr>
          <a:xfrm rot="5400000">
            <a:off x="7548868" y="5772086"/>
            <a:ext cx="11133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Training Zones</a:t>
            </a:r>
            <a:endParaRPr/>
          </a:p>
        </p:txBody>
      </p:sp>
      <p:pic>
        <p:nvPicPr>
          <p:cNvPr id="199" name="Google Shape;199;g2b558e456ff_0_183"/>
          <p:cNvPicPr preferRelativeResize="0"/>
          <p:nvPr/>
        </p:nvPicPr>
        <p:blipFill rotWithShape="1">
          <a:blip r:embed="rId4">
            <a:alphaModFix/>
          </a:blip>
          <a:srcRect t="6472"/>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12" scaled="0"/>
          </a:gradFill>
          <a:ln>
            <a:noFill/>
          </a:ln>
        </p:spPr>
      </p:pic>
      <p:pic>
        <p:nvPicPr>
          <p:cNvPr id="8" name="Picture 7"/>
          <p:cNvPicPr>
            <a:picLocks noChangeAspect="1"/>
          </p:cNvPicPr>
          <p:nvPr/>
        </p:nvPicPr>
        <p:blipFill>
          <a:blip r:embed="rId5"/>
          <a:stretch>
            <a:fillRect/>
          </a:stretch>
        </p:blipFill>
        <p:spPr>
          <a:xfrm>
            <a:off x="154380" y="82021"/>
            <a:ext cx="619275" cy="7897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558e456ff_0_192"/>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Badminton</a:t>
            </a:r>
            <a:endParaRPr sz="1800" b="1">
              <a:solidFill>
                <a:schemeClr val="lt1"/>
              </a:solidFill>
              <a:latin typeface="Calibri"/>
              <a:ea typeface="Calibri"/>
              <a:cs typeface="Calibri"/>
              <a:sym typeface="Calibri"/>
            </a:endParaRPr>
          </a:p>
        </p:txBody>
      </p:sp>
      <p:sp>
        <p:nvSpPr>
          <p:cNvPr id="205" name="Google Shape;205;g2b558e456ff_0_192"/>
          <p:cNvSpPr txBox="1"/>
          <p:nvPr/>
        </p:nvSpPr>
        <p:spPr>
          <a:xfrm>
            <a:off x="134911" y="1149954"/>
            <a:ext cx="30726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Overhead Smash: This is an offensive shot that is intended to end the point on that shot. This shot has the same principles of an overhead clear but your wrist produces a snapping motion towards the net.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Forehand Drop Shot: This shot is used to draw your opponent to the front of the court. Your racket head needs to be slightly open before contact. You are slicing across the shuttlecock.</a:t>
            </a:r>
            <a:endParaRPr sz="1800">
              <a:solidFill>
                <a:schemeClr val="dk1"/>
              </a:solidFill>
              <a:latin typeface="Arial"/>
              <a:ea typeface="Arial"/>
              <a:cs typeface="Arial"/>
              <a:sym typeface="Arial"/>
            </a:endParaRPr>
          </a:p>
        </p:txBody>
      </p:sp>
      <p:sp>
        <p:nvSpPr>
          <p:cNvPr id="206" name="Google Shape;206;g2b558e456ff_0_192"/>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Ready position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sz="1800">
              <a:solidFill>
                <a:schemeClr val="dk1"/>
              </a:solidFill>
              <a:latin typeface="Arial"/>
              <a:ea typeface="Arial"/>
              <a:cs typeface="Arial"/>
              <a:sym typeface="Arial"/>
            </a:endParaRPr>
          </a:p>
        </p:txBody>
      </p:sp>
      <p:sp>
        <p:nvSpPr>
          <p:cNvPr id="207" name="Google Shape;207;g2b558e456ff_0_192"/>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both of those shots?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 the benefits of playing those shots?</a:t>
            </a:r>
            <a:endParaRPr/>
          </a:p>
        </p:txBody>
      </p:sp>
      <p:pic>
        <p:nvPicPr>
          <p:cNvPr id="208" name="Google Shape;208;g2b558e456ff_0_19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09" name="Google Shape;209;g2b558e456ff_0_192" descr="Phases of the badminton smash for a right-handed player | Download  Scientific Diagram"/>
          <p:cNvPicPr preferRelativeResize="0"/>
          <p:nvPr/>
        </p:nvPicPr>
        <p:blipFill rotWithShape="1">
          <a:blip r:embed="rId4">
            <a:alphaModFix/>
          </a:blip>
          <a:srcRect/>
          <a:stretch/>
        </p:blipFill>
        <p:spPr>
          <a:xfrm>
            <a:off x="3556659" y="3627120"/>
            <a:ext cx="5117582" cy="2022951"/>
          </a:xfrm>
          <a:prstGeom prst="rect">
            <a:avLst/>
          </a:prstGeom>
          <a:noFill/>
          <a:ln w="28575" cap="flat" cmpd="sng">
            <a:solidFill>
              <a:schemeClr val="dk1"/>
            </a:solidFill>
            <a:prstDash val="solid"/>
            <a:round/>
            <a:headEnd type="none" w="sm" len="sm"/>
            <a:tailEnd type="none" w="sm" len="sm"/>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558e456ff_0_212"/>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9 Half Term 4</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99325" y="257512"/>
            <a:ext cx="1637475" cy="22339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title"/>
          </p:nvPr>
        </p:nvSpPr>
        <p:spPr>
          <a:xfrm>
            <a:off x="864590" y="78266"/>
            <a:ext cx="6893955" cy="1043997"/>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41" name="Google Shape;41;p2"/>
          <p:cNvSpPr txBox="1"/>
          <p:nvPr/>
        </p:nvSpPr>
        <p:spPr>
          <a:xfrm>
            <a:off x="154380" y="1149954"/>
            <a:ext cx="3040083" cy="4524315"/>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corners, direct and indirect free kicks, throw ins.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Block Tackle: This technique is the most commonly used in football. You watch the ball and wait for your opportunity to block the ball with the inside of your foot.</a:t>
            </a:r>
            <a:endParaRPr sz="1800">
              <a:solidFill>
                <a:schemeClr val="dk1"/>
              </a:solidFill>
              <a:latin typeface="Arial"/>
              <a:ea typeface="Arial"/>
              <a:cs typeface="Arial"/>
              <a:sym typeface="Arial"/>
            </a:endParaRPr>
          </a:p>
        </p:txBody>
      </p:sp>
      <p:sp>
        <p:nvSpPr>
          <p:cNvPr id="42" name="Google Shape;42;p2"/>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 </a:t>
            </a:r>
            <a:endParaRPr sz="1800">
              <a:solidFill>
                <a:schemeClr val="dk1"/>
              </a:solidFill>
              <a:latin typeface="Arial"/>
              <a:ea typeface="Arial"/>
              <a:cs typeface="Arial"/>
              <a:sym typeface="Arial"/>
            </a:endParaRPr>
          </a:p>
        </p:txBody>
      </p:sp>
      <p:sp>
        <p:nvSpPr>
          <p:cNvPr id="43" name="Google Shape;43;p2"/>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score a goal from a set play?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stop the shot in a conditioned game?</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44" name="Google Shape;44;p2"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45" name="Google Shape;45;p2" descr="Make a block tackle (U9-12 activity) - Soccer Coach Weekly"/>
          <p:cNvPicPr preferRelativeResize="0"/>
          <p:nvPr/>
        </p:nvPicPr>
        <p:blipFill rotWithShape="1">
          <a:blip r:embed="rId4">
            <a:alphaModFix/>
          </a:blip>
          <a:srcRect/>
          <a:stretch/>
        </p:blipFill>
        <p:spPr>
          <a:xfrm>
            <a:off x="3319451" y="3945164"/>
            <a:ext cx="2835133" cy="1788645"/>
          </a:xfrm>
          <a:prstGeom prst="rect">
            <a:avLst/>
          </a:prstGeom>
          <a:noFill/>
          <a:ln>
            <a:noFill/>
          </a:ln>
        </p:spPr>
      </p:pic>
      <p:pic>
        <p:nvPicPr>
          <p:cNvPr id="46" name="Google Shape;46;p2" descr="Brilliant Set Pieces to adapt Ideas from — Keepitonthedeck"/>
          <p:cNvPicPr preferRelativeResize="0"/>
          <p:nvPr/>
        </p:nvPicPr>
        <p:blipFill rotWithShape="1">
          <a:blip r:embed="rId5">
            <a:alphaModFix/>
          </a:blip>
          <a:srcRect/>
          <a:stretch/>
        </p:blipFill>
        <p:spPr>
          <a:xfrm>
            <a:off x="6238597" y="3945164"/>
            <a:ext cx="2789432" cy="172910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b558e456ff_0_216"/>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Rugby </a:t>
            </a:r>
            <a:endParaRPr/>
          </a:p>
        </p:txBody>
      </p:sp>
      <p:sp>
        <p:nvSpPr>
          <p:cNvPr id="220" name="Google Shape;220;g2b558e456ff_0_216"/>
          <p:cNvSpPr txBox="1"/>
          <p:nvPr/>
        </p:nvSpPr>
        <p:spPr>
          <a:xfrm>
            <a:off x="130583" y="116841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High Ball Catch: This technique is used when the opposition put a high kick into the air. Make sure that you have a solid base and both your arms are pointing in the air. This creates the basket for the ball to land into.</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Grubber Kick: This is an attacking kick used to either score a try or break the defensive line. Point the rugby ball towards the ground and use your laces to strike the ball.</a:t>
            </a:r>
            <a:endParaRPr sz="1800">
              <a:solidFill>
                <a:schemeClr val="dk1"/>
              </a:solidFill>
              <a:latin typeface="Arial"/>
              <a:ea typeface="Arial"/>
              <a:cs typeface="Arial"/>
              <a:sym typeface="Arial"/>
            </a:endParaRPr>
          </a:p>
        </p:txBody>
      </p:sp>
      <p:sp>
        <p:nvSpPr>
          <p:cNvPr id="221" name="Google Shape;221;g2b558e456ff_0_216"/>
          <p:cNvSpPr txBox="1"/>
          <p:nvPr/>
        </p:nvSpPr>
        <p:spPr>
          <a:xfrm>
            <a:off x="330688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Finesse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sz="1800">
              <a:solidFill>
                <a:schemeClr val="dk1"/>
              </a:solidFill>
              <a:latin typeface="Arial"/>
              <a:ea typeface="Arial"/>
              <a:cs typeface="Arial"/>
              <a:sym typeface="Arial"/>
            </a:endParaRPr>
          </a:p>
        </p:txBody>
      </p:sp>
      <p:sp>
        <p:nvSpPr>
          <p:cNvPr id="222" name="Google Shape;222;g2b558e456ff_0_216"/>
          <p:cNvSpPr txBox="1"/>
          <p:nvPr/>
        </p:nvSpPr>
        <p:spPr>
          <a:xfrm>
            <a:off x="6041037" y="1149954"/>
            <a:ext cx="26160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kick should I use on the last tackle?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can I do to make sure that I have a high completion rate of passes?</a:t>
            </a:r>
            <a:endParaRPr sz="1800">
              <a:solidFill>
                <a:schemeClr val="dk1"/>
              </a:solidFill>
              <a:latin typeface="Arial"/>
              <a:ea typeface="Arial"/>
              <a:cs typeface="Arial"/>
              <a:sym typeface="Arial"/>
            </a:endParaRPr>
          </a:p>
        </p:txBody>
      </p:sp>
      <p:pic>
        <p:nvPicPr>
          <p:cNvPr id="223" name="Google Shape;223;g2b558e456ff_0_216"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24" name="Google Shape;224;g2b558e456ff_0_216" descr="Grubber targets - Rugby Coach Weekly"/>
          <p:cNvPicPr preferRelativeResize="0"/>
          <p:nvPr/>
        </p:nvPicPr>
        <p:blipFill rotWithShape="1">
          <a:blip r:embed="rId4">
            <a:alphaModFix/>
          </a:blip>
          <a:srcRect/>
          <a:stretch/>
        </p:blipFill>
        <p:spPr>
          <a:xfrm>
            <a:off x="3220475" y="3846070"/>
            <a:ext cx="2884507" cy="1923005"/>
          </a:xfrm>
          <a:prstGeom prst="rect">
            <a:avLst/>
          </a:prstGeom>
          <a:noFill/>
          <a:ln>
            <a:noFill/>
          </a:ln>
        </p:spPr>
      </p:pic>
      <p:pic>
        <p:nvPicPr>
          <p:cNvPr id="225" name="Google Shape;225;g2b558e456ff_0_216" descr="Coaching session to gain confidence with the high ball"/>
          <p:cNvPicPr preferRelativeResize="0"/>
          <p:nvPr/>
        </p:nvPicPr>
        <p:blipFill rotWithShape="1">
          <a:blip r:embed="rId5">
            <a:alphaModFix/>
          </a:blip>
          <a:srcRect/>
          <a:stretch/>
        </p:blipFill>
        <p:spPr>
          <a:xfrm>
            <a:off x="6370328" y="3846070"/>
            <a:ext cx="2229874" cy="2010316"/>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b558e456ff_0_226"/>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231" name="Google Shape;231;g2b558e456ff_0_226"/>
          <p:cNvSpPr txBox="1"/>
          <p:nvPr/>
        </p:nvSpPr>
        <p:spPr>
          <a:xfrm>
            <a:off x="134911" y="1149954"/>
            <a:ext cx="30726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short corners, penalty corners, hit in and restarts from a foul.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Outwitting the Opponent: Within any invasion game, you are always looking at creating opportunities to score a goal or create an overload in the attacking third.</a:t>
            </a:r>
            <a:endParaRPr sz="1800">
              <a:solidFill>
                <a:schemeClr val="dk1"/>
              </a:solidFill>
              <a:latin typeface="Arial"/>
              <a:ea typeface="Arial"/>
              <a:cs typeface="Arial"/>
              <a:sym typeface="Arial"/>
            </a:endParaRPr>
          </a:p>
        </p:txBody>
      </p:sp>
      <p:sp>
        <p:nvSpPr>
          <p:cNvPr id="232" name="Google Shape;232;g2b558e456ff_0_226"/>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sz="1800">
              <a:solidFill>
                <a:schemeClr val="dk1"/>
              </a:solidFill>
              <a:latin typeface="Arial"/>
              <a:ea typeface="Arial"/>
              <a:cs typeface="Arial"/>
              <a:sym typeface="Arial"/>
            </a:endParaRPr>
          </a:p>
        </p:txBody>
      </p:sp>
      <p:sp>
        <p:nvSpPr>
          <p:cNvPr id="233" name="Google Shape;233;g2b558e456ff_0_226"/>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about from a short corner?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outwit the opponent on set plays?</a:t>
            </a:r>
            <a:endParaRPr sz="1800">
              <a:solidFill>
                <a:schemeClr val="dk1"/>
              </a:solidFill>
              <a:latin typeface="Arial"/>
              <a:ea typeface="Arial"/>
              <a:cs typeface="Arial"/>
              <a:sym typeface="Arial"/>
            </a:endParaRPr>
          </a:p>
        </p:txBody>
      </p:sp>
      <p:pic>
        <p:nvPicPr>
          <p:cNvPr id="234" name="Google Shape;234;g2b558e456ff_0_226"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35" name="Google Shape;235;g2b558e456ff_0_226" descr="Olympics Hockey: How Spain's canny penalty corner routine rocked Great  Britain - The Hockey Paper"/>
          <p:cNvPicPr preferRelativeResize="0"/>
          <p:nvPr/>
        </p:nvPicPr>
        <p:blipFill rotWithShape="1">
          <a:blip r:embed="rId4">
            <a:alphaModFix/>
          </a:blip>
          <a:srcRect/>
          <a:stretch/>
        </p:blipFill>
        <p:spPr>
          <a:xfrm>
            <a:off x="3306889" y="3809999"/>
            <a:ext cx="2933657" cy="1986338"/>
          </a:xfrm>
          <a:prstGeom prst="rect">
            <a:avLst/>
          </a:prstGeom>
          <a:noFill/>
          <a:ln w="28575" cap="flat" cmpd="sng">
            <a:solidFill>
              <a:schemeClr val="dk1"/>
            </a:solidFill>
            <a:prstDash val="solid"/>
            <a:round/>
            <a:headEnd type="none" w="sm" len="sm"/>
            <a:tailEnd type="none" w="sm" len="sm"/>
          </a:ln>
        </p:spPr>
      </p:pic>
      <p:pic>
        <p:nvPicPr>
          <p:cNvPr id="236" name="Google Shape;236;g2b558e456ff_0_226" descr="Spain Deal India 2nd Loss Of The Pro-League – Hockey 1 on 1"/>
          <p:cNvPicPr preferRelativeResize="0"/>
          <p:nvPr/>
        </p:nvPicPr>
        <p:blipFill rotWithShape="1">
          <a:blip r:embed="rId5">
            <a:alphaModFix/>
          </a:blip>
          <a:srcRect/>
          <a:stretch/>
        </p:blipFill>
        <p:spPr>
          <a:xfrm>
            <a:off x="6466333" y="3809998"/>
            <a:ext cx="2507987" cy="1986337"/>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558e456ff_0_236"/>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Badminton</a:t>
            </a:r>
            <a:endParaRPr sz="1800" b="1">
              <a:solidFill>
                <a:schemeClr val="lt1"/>
              </a:solidFill>
              <a:latin typeface="Calibri"/>
              <a:ea typeface="Calibri"/>
              <a:cs typeface="Calibri"/>
              <a:sym typeface="Calibri"/>
            </a:endParaRPr>
          </a:p>
        </p:txBody>
      </p:sp>
      <p:sp>
        <p:nvSpPr>
          <p:cNvPr id="242" name="Google Shape;242;g2b558e456ff_0_236"/>
          <p:cNvSpPr txBox="1"/>
          <p:nvPr/>
        </p:nvSpPr>
        <p:spPr>
          <a:xfrm>
            <a:off x="134911" y="1149954"/>
            <a:ext cx="30726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Overhead Smash: This is an offensive shot that is intended to end the point on that shot. This shot has the same principles of an overhead clear but your wrist produces a snapping motion towards the net.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Forehand Drop Shot: This shot is used to draw your opponent to the front of the court. Your racket head needs to be slightly open before contact. You are slicing across the shuttlecock.</a:t>
            </a:r>
            <a:endParaRPr sz="1800">
              <a:solidFill>
                <a:schemeClr val="dk1"/>
              </a:solidFill>
              <a:latin typeface="Arial"/>
              <a:ea typeface="Arial"/>
              <a:cs typeface="Arial"/>
              <a:sym typeface="Arial"/>
            </a:endParaRPr>
          </a:p>
        </p:txBody>
      </p:sp>
      <p:sp>
        <p:nvSpPr>
          <p:cNvPr id="243" name="Google Shape;243;g2b558e456ff_0_236"/>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Ready position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sz="1800">
              <a:solidFill>
                <a:schemeClr val="dk1"/>
              </a:solidFill>
              <a:latin typeface="Arial"/>
              <a:ea typeface="Arial"/>
              <a:cs typeface="Arial"/>
              <a:sym typeface="Arial"/>
            </a:endParaRPr>
          </a:p>
        </p:txBody>
      </p:sp>
      <p:sp>
        <p:nvSpPr>
          <p:cNvPr id="244" name="Google Shape;244;g2b558e456ff_0_236"/>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both of those shots?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 the benefits of playing those shots?</a:t>
            </a:r>
            <a:endParaRPr/>
          </a:p>
        </p:txBody>
      </p:sp>
      <p:pic>
        <p:nvPicPr>
          <p:cNvPr id="245" name="Google Shape;245;g2b558e456ff_0_236"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46" name="Google Shape;246;g2b558e456ff_0_236" descr="Phases of the badminton smash for a right-handed player | Download  Scientific Diagram"/>
          <p:cNvPicPr preferRelativeResize="0"/>
          <p:nvPr/>
        </p:nvPicPr>
        <p:blipFill rotWithShape="1">
          <a:blip r:embed="rId4">
            <a:alphaModFix/>
          </a:blip>
          <a:srcRect/>
          <a:stretch/>
        </p:blipFill>
        <p:spPr>
          <a:xfrm>
            <a:off x="3556659" y="3627120"/>
            <a:ext cx="5117582" cy="2022951"/>
          </a:xfrm>
          <a:prstGeom prst="rect">
            <a:avLst/>
          </a:prstGeom>
          <a:noFill/>
          <a:ln w="28575" cap="flat" cmpd="sng">
            <a:solidFill>
              <a:schemeClr val="dk1"/>
            </a:solidFill>
            <a:prstDash val="solid"/>
            <a:round/>
            <a:headEnd type="none" w="sm" len="sm"/>
            <a:tailEnd type="none" w="sm" len="sm"/>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b558e456ff_0_245"/>
          <p:cNvSpPr/>
          <p:nvPr/>
        </p:nvSpPr>
        <p:spPr>
          <a:xfrm>
            <a:off x="846083" y="70338"/>
            <a:ext cx="69264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Table Tennis</a:t>
            </a:r>
            <a:endParaRPr sz="1800" b="1" i="0" u="none" strike="noStrike" cap="none">
              <a:solidFill>
                <a:srgbClr val="FFFFFF"/>
              </a:solidFill>
              <a:latin typeface="Calibri"/>
              <a:ea typeface="Calibri"/>
              <a:cs typeface="Calibri"/>
              <a:sym typeface="Calibri"/>
            </a:endParaRPr>
          </a:p>
        </p:txBody>
      </p:sp>
      <p:sp>
        <p:nvSpPr>
          <p:cNvPr id="252" name="Google Shape;252;g2b558e456ff_0_245"/>
          <p:cNvSpPr txBox="1"/>
          <p:nvPr/>
        </p:nvSpPr>
        <p:spPr>
          <a:xfrm>
            <a:off x="163773"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Serving: Start with the bat and the ball together. Bat moves back with the ball moving forward. Arms are wide apart when the ball is tossed up. Contact point is to the side and in front of your body.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Forehand &amp; Backhand: Solid base with your feet shoulder width apart. Turn the upper body when executing the shot. You use a swing action and not a swinging action to execute this shot correctly.</a:t>
            </a:r>
            <a:endParaRPr sz="1800">
              <a:solidFill>
                <a:schemeClr val="dk1"/>
              </a:solidFill>
              <a:latin typeface="Arial"/>
              <a:ea typeface="Arial"/>
              <a:cs typeface="Arial"/>
              <a:sym typeface="Arial"/>
            </a:endParaRPr>
          </a:p>
        </p:txBody>
      </p:sp>
      <p:sp>
        <p:nvSpPr>
          <p:cNvPr id="253" name="Google Shape;253;g2b558e456ff_0_245"/>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Low to High</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Preparatory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Execution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Follow through Phase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Ball toss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sp>
        <p:nvSpPr>
          <p:cNvPr id="254" name="Google Shape;254;g2b558e456ff_0_245"/>
          <p:cNvSpPr txBox="1"/>
          <p:nvPr/>
        </p:nvSpPr>
        <p:spPr>
          <a:xfrm>
            <a:off x="6377300" y="947093"/>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How can I achieve a good serve?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When would I use a drive shot to win a point?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What shot should I select within a game when under pressure?</a:t>
            </a:r>
            <a:endParaRPr/>
          </a:p>
        </p:txBody>
      </p:sp>
      <p:pic>
        <p:nvPicPr>
          <p:cNvPr id="255" name="Google Shape;255;g2b558e456ff_0_24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256" name="Google Shape;256;g2b558e456ff_0_245" descr="Master the Forehand Drive in Table Tennis • Racket Insight"/>
          <p:cNvSpPr/>
          <p:nvPr/>
        </p:nvSpPr>
        <p:spPr>
          <a:xfrm>
            <a:off x="2923057" y="286959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g2b558e456ff_0_245" descr="Forehand drive demonstration in table tennis. This is one of the basic but  important strokes. Look at the slow motion segment. Do you have a ping pong...  | By Pong On Wheels |"/>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g2b558e456ff_0_245" descr="Forehand drive demonstration in table tennis. This is one of the basic but  important strokes. Look at the slow motion segment. Do you have a ping pong...  | By Pong On Wheels |"/>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9" name="Google Shape;259;g2b558e456ff_0_245" descr="How to Play Ping Pong (Table Tennis) (with Pictures) - wikiHow"/>
          <p:cNvPicPr preferRelativeResize="0"/>
          <p:nvPr/>
        </p:nvPicPr>
        <p:blipFill rotWithShape="1">
          <a:blip r:embed="rId4">
            <a:alphaModFix/>
          </a:blip>
          <a:srcRect/>
          <a:stretch/>
        </p:blipFill>
        <p:spPr>
          <a:xfrm>
            <a:off x="6353299" y="3735277"/>
            <a:ext cx="2466975" cy="2005558"/>
          </a:xfrm>
          <a:prstGeom prst="rect">
            <a:avLst/>
          </a:prstGeom>
          <a:noFill/>
          <a:ln>
            <a:noFill/>
          </a:ln>
        </p:spPr>
      </p:pic>
      <p:pic>
        <p:nvPicPr>
          <p:cNvPr id="260" name="Google Shape;260;g2b558e456ff_0_245" descr="Firstpost Masterclass: Forehand topspin to aggressive play, Kamlesh Mehta  explains intricacies of table tennis-Sports News , Firstpost"/>
          <p:cNvPicPr preferRelativeResize="0"/>
          <p:nvPr/>
        </p:nvPicPr>
        <p:blipFill rotWithShape="1">
          <a:blip r:embed="rId5">
            <a:alphaModFix/>
          </a:blip>
          <a:srcRect/>
          <a:stretch/>
        </p:blipFill>
        <p:spPr>
          <a:xfrm>
            <a:off x="3354590" y="3938138"/>
            <a:ext cx="2847975" cy="1609726"/>
          </a:xfrm>
          <a:prstGeom prst="rect">
            <a:avLst/>
          </a:prstGeom>
          <a:noFill/>
          <a:ln>
            <a:noFill/>
          </a:ln>
        </p:spPr>
      </p:pic>
      <p:pic>
        <p:nvPicPr>
          <p:cNvPr id="12" name="Picture 11"/>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b558e456ff_0_258"/>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266" name="Google Shape;266;g2b558e456ff_0_258"/>
          <p:cNvSpPr txBox="1"/>
          <p:nvPr/>
        </p:nvSpPr>
        <p:spPr>
          <a:xfrm>
            <a:off x="134911" y="1149954"/>
            <a:ext cx="30726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a:solidFill>
                <a:schemeClr val="dk1"/>
              </a:solidFill>
              <a:latin typeface="Arial"/>
              <a:ea typeface="Arial"/>
              <a:cs typeface="Arial"/>
              <a:sym typeface="Arial"/>
            </a:endParaRPr>
          </a:p>
        </p:txBody>
      </p:sp>
      <p:sp>
        <p:nvSpPr>
          <p:cNvPr id="267" name="Google Shape;267;g2b558e456ff_0_258"/>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268" name="Google Shape;268;g2b558e456ff_0_25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269" name="Google Shape;269;g2b558e456ff_0_25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70" name="Google Shape;270;g2b558e456ff_0_258" descr="What is a trick to get my overhand serve in volleyball? - Quora"/>
          <p:cNvPicPr preferRelativeResize="0"/>
          <p:nvPr/>
        </p:nvPicPr>
        <p:blipFill rotWithShape="1">
          <a:blip r:embed="rId4">
            <a:alphaModFix/>
          </a:blip>
          <a:srcRect/>
          <a:stretch/>
        </p:blipFill>
        <p:spPr>
          <a:xfrm>
            <a:off x="3363021" y="3917149"/>
            <a:ext cx="2573083" cy="1844675"/>
          </a:xfrm>
          <a:prstGeom prst="rect">
            <a:avLst/>
          </a:prstGeom>
          <a:noFill/>
          <a:ln w="28575" cap="flat" cmpd="sng">
            <a:solidFill>
              <a:schemeClr val="dk1"/>
            </a:solidFill>
            <a:prstDash val="solid"/>
            <a:round/>
            <a:headEnd type="none" w="sm" len="sm"/>
            <a:tailEnd type="none" w="sm" len="sm"/>
          </a:ln>
        </p:spPr>
      </p:pic>
      <p:pic>
        <p:nvPicPr>
          <p:cNvPr id="271" name="Google Shape;271;g2b558e456ff_0_258"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558e456ff_0_268"/>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277" name="Google Shape;277;g2b558e456ff_0_268"/>
          <p:cNvSpPr txBox="1"/>
          <p:nvPr/>
        </p:nvSpPr>
        <p:spPr>
          <a:xfrm>
            <a:off x="154380" y="1149954"/>
            <a:ext cx="30402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corners, direct and indirect free kicks, throw ins.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Block Tackle: This technique is the most commonly used in football. You watch the ball and wait for your opportunity to block the ball with the inside of your foot.</a:t>
            </a:r>
            <a:endParaRPr sz="1800">
              <a:solidFill>
                <a:schemeClr val="dk1"/>
              </a:solidFill>
              <a:latin typeface="Arial"/>
              <a:ea typeface="Arial"/>
              <a:cs typeface="Arial"/>
              <a:sym typeface="Arial"/>
            </a:endParaRPr>
          </a:p>
        </p:txBody>
      </p:sp>
      <p:sp>
        <p:nvSpPr>
          <p:cNvPr id="278" name="Google Shape;278;g2b558e456ff_0_268"/>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 </a:t>
            </a:r>
            <a:endParaRPr sz="1800">
              <a:solidFill>
                <a:schemeClr val="dk1"/>
              </a:solidFill>
              <a:latin typeface="Arial"/>
              <a:ea typeface="Arial"/>
              <a:cs typeface="Arial"/>
              <a:sym typeface="Arial"/>
            </a:endParaRPr>
          </a:p>
        </p:txBody>
      </p:sp>
      <p:sp>
        <p:nvSpPr>
          <p:cNvPr id="279" name="Google Shape;279;g2b558e456ff_0_26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score a goal from a set play?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stop the shot in a conditioned game?</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280" name="Google Shape;280;g2b558e456ff_0_26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81" name="Google Shape;281;g2b558e456ff_0_268" descr="Make a block tackle (U9-12 activity) - Soccer Coach Weekly"/>
          <p:cNvPicPr preferRelativeResize="0"/>
          <p:nvPr/>
        </p:nvPicPr>
        <p:blipFill rotWithShape="1">
          <a:blip r:embed="rId4">
            <a:alphaModFix/>
          </a:blip>
          <a:srcRect/>
          <a:stretch/>
        </p:blipFill>
        <p:spPr>
          <a:xfrm>
            <a:off x="3319451" y="3945164"/>
            <a:ext cx="2835133" cy="1788645"/>
          </a:xfrm>
          <a:prstGeom prst="rect">
            <a:avLst/>
          </a:prstGeom>
          <a:noFill/>
          <a:ln>
            <a:noFill/>
          </a:ln>
        </p:spPr>
      </p:pic>
      <p:pic>
        <p:nvPicPr>
          <p:cNvPr id="282" name="Google Shape;282;g2b558e456ff_0_268" descr="Brilliant Set Pieces to adapt Ideas from — Keepitonthedeck"/>
          <p:cNvPicPr preferRelativeResize="0"/>
          <p:nvPr/>
        </p:nvPicPr>
        <p:blipFill rotWithShape="1">
          <a:blip r:embed="rId5">
            <a:alphaModFix/>
          </a:blip>
          <a:srcRect/>
          <a:stretch/>
        </p:blipFill>
        <p:spPr>
          <a:xfrm>
            <a:off x="6238597" y="3945164"/>
            <a:ext cx="2789433" cy="172910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b558e456ff_0_278"/>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sz="1800" b="1">
              <a:solidFill>
                <a:schemeClr val="lt1"/>
              </a:solidFill>
              <a:latin typeface="Calibri"/>
              <a:ea typeface="Calibri"/>
              <a:cs typeface="Calibri"/>
              <a:sym typeface="Calibri"/>
            </a:endParaRPr>
          </a:p>
        </p:txBody>
      </p:sp>
      <p:sp>
        <p:nvSpPr>
          <p:cNvPr id="288" name="Google Shape;288;g2b558e456ff_0_278"/>
          <p:cNvSpPr txBox="1"/>
          <p:nvPr/>
        </p:nvSpPr>
        <p:spPr>
          <a:xfrm>
            <a:off x="0" y="1168414"/>
            <a:ext cx="3855600" cy="42483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Agilities: This is how you can adapt your routines to suit the needs of your partner. For example, forward rolls, pike jumps, backwards rolls.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Standards: You are expected to sit in the ready position. You put your hands flat on the floor, behind your back. Your sat with your legs out in front of you and your toes are pointing. You finish your routines with your hands in the air and on your tippy toes.</a:t>
            </a:r>
            <a:endParaRPr/>
          </a:p>
        </p:txBody>
      </p:sp>
      <p:sp>
        <p:nvSpPr>
          <p:cNvPr id="289" name="Google Shape;289;g2b558e456ff_0_278"/>
          <p:cNvSpPr txBox="1"/>
          <p:nvPr/>
        </p:nvSpPr>
        <p:spPr>
          <a:xfrm>
            <a:off x="4821579" y="1168414"/>
            <a:ext cx="3529800" cy="2031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Aesthetic Appreciation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tension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Core strength</a:t>
            </a:r>
            <a:endParaRPr/>
          </a:p>
        </p:txBody>
      </p:sp>
      <p:pic>
        <p:nvPicPr>
          <p:cNvPr id="290" name="Google Shape;290;g2b558e456ff_0_278"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291" name="Google Shape;291;g2b558e456ff_0_278" descr="Being the leadoff gymnast can be a challenge | Beavers Sports |  gazettetimes.com"/>
          <p:cNvPicPr preferRelativeResize="0"/>
          <p:nvPr/>
        </p:nvPicPr>
        <p:blipFill rotWithShape="1">
          <a:blip r:embed="rId4">
            <a:alphaModFix/>
          </a:blip>
          <a:srcRect/>
          <a:stretch/>
        </p:blipFill>
        <p:spPr>
          <a:xfrm>
            <a:off x="4076058" y="3326116"/>
            <a:ext cx="1491041" cy="2397283"/>
          </a:xfrm>
          <a:prstGeom prst="rect">
            <a:avLst/>
          </a:prstGeom>
          <a:noFill/>
          <a:ln w="28575" cap="flat" cmpd="sng">
            <a:solidFill>
              <a:schemeClr val="dk1"/>
            </a:solidFill>
            <a:prstDash val="solid"/>
            <a:round/>
            <a:headEnd type="none" w="sm" len="sm"/>
            <a:tailEnd type="none" w="sm" len="sm"/>
          </a:ln>
        </p:spPr>
      </p:pic>
      <p:pic>
        <p:nvPicPr>
          <p:cNvPr id="292" name="Google Shape;292;g2b558e456ff_0_278" descr="C 264 : PIKE JUMP"/>
          <p:cNvPicPr preferRelativeResize="0"/>
          <p:nvPr/>
        </p:nvPicPr>
        <p:blipFill rotWithShape="1">
          <a:blip r:embed="rId5">
            <a:alphaModFix/>
          </a:blip>
          <a:srcRect/>
          <a:stretch/>
        </p:blipFill>
        <p:spPr>
          <a:xfrm>
            <a:off x="5787437" y="3292072"/>
            <a:ext cx="3239928" cy="1660928"/>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b558e456ff_0_298"/>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FFFFFF"/>
                </a:solidFill>
                <a:latin typeface="Calibri"/>
                <a:ea typeface="Calibri"/>
                <a:cs typeface="Calibri"/>
                <a:sym typeface="Calibri"/>
              </a:rPr>
              <a:t>Year 9</a:t>
            </a:r>
            <a:r>
              <a:rPr lang="en-US" sz="4000" b="1" i="0" u="none" strike="noStrike" cap="none">
                <a:solidFill>
                  <a:srgbClr val="FFFFFF"/>
                </a:solidFill>
                <a:latin typeface="Calibri"/>
                <a:ea typeface="Calibri"/>
                <a:cs typeface="Calibri"/>
                <a:sym typeface="Calibri"/>
              </a:rPr>
              <a:t> </a:t>
            </a:r>
            <a:r>
              <a:rPr lang="en-US" sz="4000" b="1">
                <a:solidFill>
                  <a:srgbClr val="FFFFFF"/>
                </a:solidFill>
                <a:latin typeface="Calibri"/>
                <a:ea typeface="Calibri"/>
                <a:cs typeface="Calibri"/>
                <a:sym typeface="Calibri"/>
              </a:rPr>
              <a:t>Half Term 5</a:t>
            </a:r>
            <a:endParaRPr sz="4000" b="1" i="0" u="none" strike="noStrike" cap="none">
              <a:solidFill>
                <a:srgbClr val="FFFFFF"/>
              </a:solidFill>
              <a:latin typeface="Calibri"/>
              <a:ea typeface="Calibri"/>
              <a:cs typeface="Calibri"/>
              <a:sym typeface="Calibri"/>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 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90089" y="266748"/>
            <a:ext cx="1609766" cy="21961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b558e456ff_0_302"/>
          <p:cNvSpPr/>
          <p:nvPr/>
        </p:nvSpPr>
        <p:spPr>
          <a:xfrm>
            <a:off x="846084" y="70338"/>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Athletics – Track, Jump &amp; Throw</a:t>
            </a:r>
            <a:endParaRPr/>
          </a:p>
        </p:txBody>
      </p:sp>
      <p:sp>
        <p:nvSpPr>
          <p:cNvPr id="303" name="Google Shape;303;g2b558e456ff_0_302"/>
          <p:cNvSpPr txBox="1"/>
          <p:nvPr/>
        </p:nvSpPr>
        <p:spPr>
          <a:xfrm>
            <a:off x="6149013" y="901671"/>
            <a:ext cx="2845200" cy="57105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a:solidFill>
                  <a:schemeClr val="dk1"/>
                </a:solidFill>
                <a:latin typeface="Calibri"/>
                <a:ea typeface="Calibri"/>
                <a:cs typeface="Calibri"/>
                <a:sym typeface="Calibri"/>
              </a:rPr>
              <a:t>Shot put</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This throwing event requires athletes to throw a heavy metal ball called a shot as far as possible.</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Hold the shot at the bottom and place the thumb and little finger each side of the shot. Place the shot under the chin and touching the neck. Keep the throwing arm elbow high and the arm parallel to the floor. Stand on the balls of your feet with your knees bent and non-throwing shoulder pointing towards the throwing area. </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Lean backwards and place your weight on the back foot. Transfer the weight from the back leg to the front leg. Explode upwards, bring the hips around and forwards to face throwing area. Extend the throwing arm up quickly and powerfully. Finish with chest and head up.</a:t>
            </a:r>
            <a:endParaRPr/>
          </a:p>
        </p:txBody>
      </p:sp>
      <p:sp>
        <p:nvSpPr>
          <p:cNvPr id="304" name="Google Shape;304;g2b558e456ff_0_302"/>
          <p:cNvSpPr txBox="1"/>
          <p:nvPr/>
        </p:nvSpPr>
        <p:spPr>
          <a:xfrm>
            <a:off x="3341513" y="774776"/>
            <a:ext cx="2768400" cy="60339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a:solidFill>
                  <a:schemeClr val="dk1"/>
                </a:solidFill>
                <a:latin typeface="Calibri"/>
                <a:ea typeface="Calibri"/>
                <a:cs typeface="Calibri"/>
                <a:sym typeface="Calibri"/>
              </a:rPr>
              <a:t>High jump</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This jumping event requires athletes to jump over the bar using the Fosbury Flop technique.</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Start 8-10 strides away from the barrier. Run in a curve with controlled speed. Lean your torso into the curve, the opposite side to the barrier. Keep your shoulder as high as possible.</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You are ready to jump at approximately one metre past the first post and an arm's length away from the mat. At this point, plant the take-off foot down. At the same time, drive your lead leg and arms upwards and shoulders high.</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three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In the air, keep driving upwards and bring your lead knee across the body to get shoulders parallel with the bar. Bring the arms forwards and back into the body. As your hips cross the barrier, flick your feet upwards and high over the barrier. Maintain balance and land safely.</a:t>
            </a:r>
            <a:endParaRPr/>
          </a:p>
        </p:txBody>
      </p:sp>
      <p:sp>
        <p:nvSpPr>
          <p:cNvPr id="305" name="Google Shape;305;g2b558e456ff_0_302"/>
          <p:cNvSpPr txBox="1"/>
          <p:nvPr/>
        </p:nvSpPr>
        <p:spPr>
          <a:xfrm>
            <a:off x="73061" y="780235"/>
            <a:ext cx="3229200" cy="61878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dirty="0">
                <a:solidFill>
                  <a:schemeClr val="dk1"/>
                </a:solidFill>
                <a:latin typeface="Calibri"/>
                <a:ea typeface="Calibri"/>
                <a:cs typeface="Calibri"/>
                <a:sym typeface="Calibri"/>
              </a:rPr>
              <a:t>Sprint</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This track event is a short running race. There are generally three different sprint distances: 100m, 200m, and 400m. </a:t>
            </a: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Drive phase</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The drive is where you are looking to cover as much ground as possible through each stride, pushing with the leg that is in contact with the ground and driving the free leg through. In this phase the head must follow the body.</a:t>
            </a:r>
            <a:endParaRPr dirty="0"/>
          </a:p>
          <a:p>
            <a:pPr marL="0" marR="0" lvl="0" indent="0" algn="just"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Transition phase</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This transition phase is when you smoothly and gradually come upright into your stride. This is when you start move at a slightly faster tempo and begin to reach top speed. </a:t>
            </a:r>
            <a:endParaRPr dirty="0"/>
          </a:p>
          <a:p>
            <a:pPr marL="0" marR="0" lvl="0" indent="0" algn="just"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Fly phase</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The fly phase is when you are fully upright and at top speed. The key to maintaining as much top end speed as possible is a relaxed upper body and a quick foot contact and tempo. </a:t>
            </a:r>
            <a:endParaRPr dirty="0"/>
          </a:p>
        </p:txBody>
      </p:sp>
      <p:grpSp>
        <p:nvGrpSpPr>
          <p:cNvPr id="306" name="Google Shape;306;g2b558e456ff_0_302"/>
          <p:cNvGrpSpPr/>
          <p:nvPr/>
        </p:nvGrpSpPr>
        <p:grpSpPr>
          <a:xfrm>
            <a:off x="685916" y="1856457"/>
            <a:ext cx="1752383" cy="1349413"/>
            <a:chOff x="324686" y="1658954"/>
            <a:chExt cx="1989535" cy="1490570"/>
          </a:xfrm>
        </p:grpSpPr>
        <p:pic>
          <p:nvPicPr>
            <p:cNvPr id="307" name="Google Shape;307;g2b558e456ff_0_302"/>
            <p:cNvPicPr preferRelativeResize="0"/>
            <p:nvPr/>
          </p:nvPicPr>
          <p:blipFill rotWithShape="1">
            <a:blip r:embed="rId3">
              <a:alphaModFix/>
            </a:blip>
            <a:srcRect/>
            <a:stretch/>
          </p:blipFill>
          <p:spPr>
            <a:xfrm>
              <a:off x="326794" y="1658954"/>
              <a:ext cx="1987427" cy="1490570"/>
            </a:xfrm>
            <a:prstGeom prst="rect">
              <a:avLst/>
            </a:prstGeom>
            <a:noFill/>
            <a:ln>
              <a:noFill/>
            </a:ln>
          </p:spPr>
        </p:pic>
        <p:pic>
          <p:nvPicPr>
            <p:cNvPr id="308" name="Google Shape;308;g2b558e456ff_0_302">
              <a:hlinkClick r:id="rId4"/>
            </p:cNvPr>
            <p:cNvPicPr preferRelativeResize="0"/>
            <p:nvPr/>
          </p:nvPicPr>
          <p:blipFill rotWithShape="1">
            <a:blip r:embed="rId5">
              <a:alphaModFix/>
            </a:blip>
            <a:srcRect/>
            <a:stretch/>
          </p:blipFill>
          <p:spPr>
            <a:xfrm>
              <a:off x="324686" y="2700528"/>
              <a:ext cx="444126" cy="448752"/>
            </a:xfrm>
            <a:prstGeom prst="rect">
              <a:avLst/>
            </a:prstGeom>
            <a:noFill/>
            <a:ln>
              <a:noFill/>
            </a:ln>
          </p:spPr>
        </p:pic>
      </p:grpSp>
      <p:grpSp>
        <p:nvGrpSpPr>
          <p:cNvPr id="309" name="Google Shape;309;g2b558e456ff_0_302"/>
          <p:cNvGrpSpPr/>
          <p:nvPr/>
        </p:nvGrpSpPr>
        <p:grpSpPr>
          <a:xfrm>
            <a:off x="3931346" y="1759498"/>
            <a:ext cx="1776529" cy="1039931"/>
            <a:chOff x="4089530" y="1420171"/>
            <a:chExt cx="1694677" cy="1023554"/>
          </a:xfrm>
        </p:grpSpPr>
        <p:pic>
          <p:nvPicPr>
            <p:cNvPr id="310" name="Google Shape;310;g2b558e456ff_0_302"/>
            <p:cNvPicPr preferRelativeResize="0"/>
            <p:nvPr/>
          </p:nvPicPr>
          <p:blipFill rotWithShape="1">
            <a:blip r:embed="rId6">
              <a:alphaModFix/>
            </a:blip>
            <a:srcRect/>
            <a:stretch/>
          </p:blipFill>
          <p:spPr>
            <a:xfrm>
              <a:off x="4091705" y="1420171"/>
              <a:ext cx="1692502" cy="1007322"/>
            </a:xfrm>
            <a:prstGeom prst="rect">
              <a:avLst/>
            </a:prstGeom>
            <a:noFill/>
            <a:ln>
              <a:noFill/>
            </a:ln>
          </p:spPr>
        </p:pic>
        <p:pic>
          <p:nvPicPr>
            <p:cNvPr id="311" name="Google Shape;311;g2b558e456ff_0_302">
              <a:hlinkClick r:id="rId7"/>
            </p:cNvPr>
            <p:cNvPicPr preferRelativeResize="0"/>
            <p:nvPr/>
          </p:nvPicPr>
          <p:blipFill rotWithShape="1">
            <a:blip r:embed="rId5">
              <a:alphaModFix/>
            </a:blip>
            <a:srcRect/>
            <a:stretch/>
          </p:blipFill>
          <p:spPr>
            <a:xfrm>
              <a:off x="4089530" y="2105032"/>
              <a:ext cx="335202" cy="338693"/>
            </a:xfrm>
            <a:prstGeom prst="rect">
              <a:avLst/>
            </a:prstGeom>
            <a:noFill/>
            <a:ln>
              <a:noFill/>
            </a:ln>
          </p:spPr>
        </p:pic>
      </p:grpSp>
      <p:grpSp>
        <p:nvGrpSpPr>
          <p:cNvPr id="312" name="Google Shape;312;g2b558e456ff_0_302"/>
          <p:cNvGrpSpPr/>
          <p:nvPr/>
        </p:nvGrpSpPr>
        <p:grpSpPr>
          <a:xfrm>
            <a:off x="6533049" y="1856502"/>
            <a:ext cx="2076647" cy="1676905"/>
            <a:chOff x="7086731" y="1420171"/>
            <a:chExt cx="2363318" cy="1689917"/>
          </a:xfrm>
        </p:grpSpPr>
        <p:pic>
          <p:nvPicPr>
            <p:cNvPr id="313" name="Google Shape;313;g2b558e456ff_0_302"/>
            <p:cNvPicPr preferRelativeResize="0"/>
            <p:nvPr/>
          </p:nvPicPr>
          <p:blipFill rotWithShape="1">
            <a:blip r:embed="rId8">
              <a:alphaModFix/>
            </a:blip>
            <a:srcRect/>
            <a:stretch/>
          </p:blipFill>
          <p:spPr>
            <a:xfrm>
              <a:off x="7089041" y="1420171"/>
              <a:ext cx="2361007" cy="1683398"/>
            </a:xfrm>
            <a:prstGeom prst="rect">
              <a:avLst/>
            </a:prstGeom>
            <a:noFill/>
            <a:ln>
              <a:noFill/>
            </a:ln>
          </p:spPr>
        </p:pic>
        <p:pic>
          <p:nvPicPr>
            <p:cNvPr id="314" name="Google Shape;314;g2b558e456ff_0_302">
              <a:hlinkClick r:id="rId9"/>
            </p:cNvPr>
            <p:cNvPicPr preferRelativeResize="0"/>
            <p:nvPr/>
          </p:nvPicPr>
          <p:blipFill rotWithShape="1">
            <a:blip r:embed="rId5">
              <a:alphaModFix/>
            </a:blip>
            <a:srcRect/>
            <a:stretch/>
          </p:blipFill>
          <p:spPr>
            <a:xfrm>
              <a:off x="7086731" y="2695896"/>
              <a:ext cx="385799" cy="414192"/>
            </a:xfrm>
            <a:prstGeom prst="rect">
              <a:avLst/>
            </a:prstGeom>
            <a:noFill/>
            <a:ln>
              <a:noFill/>
            </a:ln>
          </p:spPr>
        </p:pic>
      </p:grpSp>
      <p:pic>
        <p:nvPicPr>
          <p:cNvPr id="15" name="Picture 14"/>
          <p:cNvPicPr>
            <a:picLocks noChangeAspect="1"/>
          </p:cNvPicPr>
          <p:nvPr/>
        </p:nvPicPr>
        <p:blipFill>
          <a:blip r:embed="rId10"/>
          <a:stretch>
            <a:fillRect/>
          </a:stretch>
        </p:blipFill>
        <p:spPr>
          <a:xfrm>
            <a:off x="154380" y="82021"/>
            <a:ext cx="619275" cy="6927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b558e456ff_0_318"/>
          <p:cNvSpPr/>
          <p:nvPr/>
        </p:nvSpPr>
        <p:spPr>
          <a:xfrm>
            <a:off x="846084" y="86357"/>
            <a:ext cx="69126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Cricket – Bowling, Batting &amp; Fielding </a:t>
            </a:r>
            <a:endParaRPr/>
          </a:p>
        </p:txBody>
      </p:sp>
      <p:sp>
        <p:nvSpPr>
          <p:cNvPr id="320" name="Google Shape;320;g2b558e456ff_0_318"/>
          <p:cNvSpPr txBox="1"/>
          <p:nvPr/>
        </p:nvSpPr>
        <p:spPr>
          <a:xfrm>
            <a:off x="66749" y="780235"/>
            <a:ext cx="3008700" cy="60645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dirty="0">
                <a:solidFill>
                  <a:schemeClr val="dk1"/>
                </a:solidFill>
                <a:latin typeface="Calibri"/>
                <a:ea typeface="Calibri"/>
                <a:cs typeface="Calibri"/>
                <a:sym typeface="Calibri"/>
              </a:rPr>
              <a:t>Overarm bowl</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An overarm bowl is the legal way to deliver a ball in a competitive game of cricket.</a:t>
            </a:r>
            <a:endParaRPr dirty="0"/>
          </a:p>
          <a:p>
            <a:pPr marL="0" marR="0" lvl="0" indent="0" algn="just" rtl="0">
              <a:spcBef>
                <a:spcPts val="0"/>
              </a:spcBef>
              <a:spcAft>
                <a:spcPts val="0"/>
              </a:spcAft>
              <a:buNone/>
            </a:pPr>
            <a:endParaRPr sz="7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Stage one</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As you run in towards the wicket, keep your arms close to your body, your head steady and your eyes fixed on the batter. </a:t>
            </a:r>
            <a:endParaRPr dirty="0"/>
          </a:p>
          <a:p>
            <a:pPr marL="0" marR="0" lvl="0" indent="0" algn="just" rtl="0">
              <a:spcBef>
                <a:spcPts val="0"/>
              </a:spcBef>
              <a:spcAft>
                <a:spcPts val="0"/>
              </a:spcAft>
              <a:buNone/>
            </a:pPr>
            <a:endParaRPr sz="5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Stage two</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As you approach the crease, start turning your body so your shoulder is facing towards the wicket and lean back slightly.</a:t>
            </a:r>
            <a:endParaRPr dirty="0"/>
          </a:p>
          <a:p>
            <a:pPr marL="0" marR="0" lvl="0" indent="0" algn="just" rtl="0">
              <a:spcBef>
                <a:spcPts val="0"/>
              </a:spcBef>
              <a:spcAft>
                <a:spcPts val="0"/>
              </a:spcAft>
              <a:buNone/>
            </a:pPr>
            <a:endParaRPr sz="500" b="1" i="1"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Stage three</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On arrival at the release point, keep the ball close to your chin and your non-bowling arm up with your elbow pointing towards the target. As your back foot lands before the popping crease line, keep your body upright and raise your front foot pointing your knee towards the target. As your front foot lands, your toes should be pointing to the batsperson.</a:t>
            </a:r>
            <a:endParaRPr dirty="0"/>
          </a:p>
          <a:p>
            <a:pPr marL="0" marR="0" lvl="0" indent="0" algn="just" rtl="0">
              <a:spcBef>
                <a:spcPts val="0"/>
              </a:spcBef>
              <a:spcAft>
                <a:spcPts val="0"/>
              </a:spcAft>
              <a:buNone/>
            </a:pPr>
            <a:endParaRPr sz="500" b="1" i="1"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dirty="0">
                <a:solidFill>
                  <a:schemeClr val="dk1"/>
                </a:solidFill>
                <a:latin typeface="Calibri"/>
                <a:ea typeface="Calibri"/>
                <a:cs typeface="Calibri"/>
                <a:sym typeface="Calibri"/>
              </a:rPr>
              <a:t>Stage four</a:t>
            </a:r>
            <a:endParaRPr dirty="0"/>
          </a:p>
          <a:p>
            <a:pPr marL="0" marR="0" lvl="0" indent="0" algn="just" rtl="0">
              <a:spcBef>
                <a:spcPts val="0"/>
              </a:spcBef>
              <a:spcAft>
                <a:spcPts val="0"/>
              </a:spcAft>
              <a:buNone/>
            </a:pPr>
            <a:r>
              <a:rPr lang="en-US" sz="1200" b="0" i="0" u="none" strike="noStrike" cap="none" dirty="0">
                <a:solidFill>
                  <a:schemeClr val="dk1"/>
                </a:solidFill>
                <a:latin typeface="Calibri"/>
                <a:ea typeface="Calibri"/>
                <a:cs typeface="Calibri"/>
                <a:sym typeface="Calibri"/>
              </a:rPr>
              <a:t>On releasing the ball, rotate your shoulders and push your bowling arm forward and down from the coil position. The non-bowling arm should be pointing to the batter. Your arms should then rotate through with the ball and release it at the top of the delivery arc. Continue to follow through and maintain a visual on the batsperson.</a:t>
            </a:r>
            <a:endParaRPr dirty="0"/>
          </a:p>
        </p:txBody>
      </p:sp>
      <p:sp>
        <p:nvSpPr>
          <p:cNvPr id="321" name="Google Shape;321;g2b558e456ff_0_318"/>
          <p:cNvSpPr txBox="1"/>
          <p:nvPr/>
        </p:nvSpPr>
        <p:spPr>
          <a:xfrm>
            <a:off x="6084083" y="1071423"/>
            <a:ext cx="3008700" cy="56490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An overarm throw is the fastest and </a:t>
            </a: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most accurate way to pass a ball. </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22" name="Google Shape;322;g2b558e456ff_0_318"/>
          <p:cNvSpPr txBox="1"/>
          <p:nvPr/>
        </p:nvSpPr>
        <p:spPr>
          <a:xfrm>
            <a:off x="3075416" y="774776"/>
            <a:ext cx="3008700" cy="55758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a:solidFill>
                  <a:schemeClr val="dk1"/>
                </a:solidFill>
                <a:latin typeface="Calibri"/>
                <a:ea typeface="Calibri"/>
                <a:cs typeface="Calibri"/>
                <a:sym typeface="Calibri"/>
              </a:rPr>
              <a:t>Straight drive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 straight drive is a deliberate shot that aims to hit the ball along the ground to prevent being caught out.</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Forward defensive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 forward defensive is a deliberate shot that aims to prevent the ball from hitting the wicket or the player's pads.</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323" name="Google Shape;323;g2b558e456ff_0_318"/>
          <p:cNvGrpSpPr/>
          <p:nvPr/>
        </p:nvGrpSpPr>
        <p:grpSpPr>
          <a:xfrm>
            <a:off x="3583680" y="1655468"/>
            <a:ext cx="1850200" cy="1935514"/>
            <a:chOff x="4042317" y="1631801"/>
            <a:chExt cx="1758912" cy="1682909"/>
          </a:xfrm>
        </p:grpSpPr>
        <p:pic>
          <p:nvPicPr>
            <p:cNvPr id="324" name="Google Shape;324;g2b558e456ff_0_318"/>
            <p:cNvPicPr preferRelativeResize="0"/>
            <p:nvPr/>
          </p:nvPicPr>
          <p:blipFill rotWithShape="1">
            <a:blip r:embed="rId3">
              <a:alphaModFix/>
            </a:blip>
            <a:srcRect/>
            <a:stretch/>
          </p:blipFill>
          <p:spPr>
            <a:xfrm>
              <a:off x="4044599" y="1631801"/>
              <a:ext cx="1756630" cy="1681614"/>
            </a:xfrm>
            <a:prstGeom prst="rect">
              <a:avLst/>
            </a:prstGeom>
            <a:noFill/>
            <a:ln>
              <a:noFill/>
            </a:ln>
          </p:spPr>
        </p:pic>
        <p:pic>
          <p:nvPicPr>
            <p:cNvPr id="325" name="Google Shape;325;g2b558e456ff_0_318">
              <a:hlinkClick r:id="rId4"/>
            </p:cNvPr>
            <p:cNvPicPr preferRelativeResize="0"/>
            <p:nvPr/>
          </p:nvPicPr>
          <p:blipFill rotWithShape="1">
            <a:blip r:embed="rId5">
              <a:alphaModFix/>
            </a:blip>
            <a:srcRect/>
            <a:stretch/>
          </p:blipFill>
          <p:spPr>
            <a:xfrm>
              <a:off x="4042317" y="2931616"/>
              <a:ext cx="379145" cy="383094"/>
            </a:xfrm>
            <a:prstGeom prst="rect">
              <a:avLst/>
            </a:prstGeom>
            <a:noFill/>
            <a:ln>
              <a:noFill/>
            </a:ln>
          </p:spPr>
        </p:pic>
      </p:grpSp>
      <p:grpSp>
        <p:nvGrpSpPr>
          <p:cNvPr id="326" name="Google Shape;326;g2b558e456ff_0_318"/>
          <p:cNvGrpSpPr/>
          <p:nvPr/>
        </p:nvGrpSpPr>
        <p:grpSpPr>
          <a:xfrm>
            <a:off x="3588730" y="4698173"/>
            <a:ext cx="1981667" cy="1672639"/>
            <a:chOff x="4025385" y="4423305"/>
            <a:chExt cx="1825244" cy="1474470"/>
          </a:xfrm>
        </p:grpSpPr>
        <p:pic>
          <p:nvPicPr>
            <p:cNvPr id="327" name="Google Shape;327;g2b558e456ff_0_318"/>
            <p:cNvPicPr preferRelativeResize="0"/>
            <p:nvPr/>
          </p:nvPicPr>
          <p:blipFill rotWithShape="1">
            <a:blip r:embed="rId6">
              <a:alphaModFix/>
            </a:blip>
            <a:srcRect/>
            <a:stretch/>
          </p:blipFill>
          <p:spPr>
            <a:xfrm>
              <a:off x="4032789" y="4423305"/>
              <a:ext cx="1817840" cy="1474470"/>
            </a:xfrm>
            <a:prstGeom prst="rect">
              <a:avLst/>
            </a:prstGeom>
            <a:noFill/>
            <a:ln>
              <a:noFill/>
            </a:ln>
          </p:spPr>
        </p:pic>
        <p:pic>
          <p:nvPicPr>
            <p:cNvPr id="328" name="Google Shape;328;g2b558e456ff_0_318">
              <a:hlinkClick r:id="rId7"/>
            </p:cNvPr>
            <p:cNvPicPr preferRelativeResize="0"/>
            <p:nvPr/>
          </p:nvPicPr>
          <p:blipFill rotWithShape="1">
            <a:blip r:embed="rId5">
              <a:alphaModFix/>
            </a:blip>
            <a:srcRect/>
            <a:stretch/>
          </p:blipFill>
          <p:spPr>
            <a:xfrm>
              <a:off x="4025385" y="5498585"/>
              <a:ext cx="391558" cy="395636"/>
            </a:xfrm>
            <a:prstGeom prst="rect">
              <a:avLst/>
            </a:prstGeom>
            <a:noFill/>
            <a:ln>
              <a:noFill/>
            </a:ln>
          </p:spPr>
        </p:pic>
      </p:grpSp>
      <p:pic>
        <p:nvPicPr>
          <p:cNvPr id="12" name="Picture 11"/>
          <p:cNvPicPr>
            <a:picLocks noChangeAspect="1"/>
          </p:cNvPicPr>
          <p:nvPr/>
        </p:nvPicPr>
        <p:blipFill>
          <a:blip r:embed="rId8"/>
          <a:stretch>
            <a:fillRect/>
          </a:stretch>
        </p:blipFill>
        <p:spPr>
          <a:xfrm>
            <a:off x="154380" y="82022"/>
            <a:ext cx="619275" cy="804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p:nvPr/>
        </p:nvSpPr>
        <p:spPr>
          <a:xfrm>
            <a:off x="846083" y="57275"/>
            <a:ext cx="6967881"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 </a:t>
            </a:r>
            <a:endParaRPr/>
          </a:p>
        </p:txBody>
      </p:sp>
      <p:sp>
        <p:nvSpPr>
          <p:cNvPr id="52" name="Google Shape;52;p3"/>
          <p:cNvSpPr txBox="1"/>
          <p:nvPr/>
        </p:nvSpPr>
        <p:spPr>
          <a:xfrm>
            <a:off x="130583" y="1168414"/>
            <a:ext cx="3040083" cy="5355312"/>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High Ball Catch: This technique is used when the opposition put a high kick into the air. Make sure that you have a solid base and both your arms are pointing in the air. This creates the basket for the ball to land into.</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Grubber Kick: This is an attacking kick used to either score a try or break the defensive line. Point the rugby ball towards the ground and use your laces to strike the ball.</a:t>
            </a:r>
            <a:endParaRPr sz="1800">
              <a:solidFill>
                <a:schemeClr val="dk1"/>
              </a:solidFill>
              <a:latin typeface="Arial"/>
              <a:ea typeface="Arial"/>
              <a:cs typeface="Arial"/>
              <a:sym typeface="Arial"/>
            </a:endParaRPr>
          </a:p>
        </p:txBody>
      </p:sp>
      <p:sp>
        <p:nvSpPr>
          <p:cNvPr id="53" name="Google Shape;53;p3"/>
          <p:cNvSpPr txBox="1"/>
          <p:nvPr/>
        </p:nvSpPr>
        <p:spPr>
          <a:xfrm>
            <a:off x="330688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Finesse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sz="1800">
              <a:solidFill>
                <a:schemeClr val="dk1"/>
              </a:solidFill>
              <a:latin typeface="Arial"/>
              <a:ea typeface="Arial"/>
              <a:cs typeface="Arial"/>
              <a:sym typeface="Arial"/>
            </a:endParaRPr>
          </a:p>
        </p:txBody>
      </p:sp>
      <p:sp>
        <p:nvSpPr>
          <p:cNvPr id="54" name="Google Shape;54;p3"/>
          <p:cNvSpPr txBox="1"/>
          <p:nvPr/>
        </p:nvSpPr>
        <p:spPr>
          <a:xfrm>
            <a:off x="6041037" y="1149954"/>
            <a:ext cx="2616076"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kick should I use on the last tackle?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can I do to make sure that I have a high completion rate of passes?</a:t>
            </a:r>
            <a:endParaRPr sz="1800">
              <a:solidFill>
                <a:schemeClr val="dk1"/>
              </a:solidFill>
              <a:latin typeface="Arial"/>
              <a:ea typeface="Arial"/>
              <a:cs typeface="Arial"/>
              <a:sym typeface="Arial"/>
            </a:endParaRPr>
          </a:p>
        </p:txBody>
      </p:sp>
      <p:pic>
        <p:nvPicPr>
          <p:cNvPr id="55" name="Google Shape;55;p3"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56" name="Google Shape;56;p3" descr="Grubber targets - Rugby Coach Weekly"/>
          <p:cNvPicPr preferRelativeResize="0"/>
          <p:nvPr/>
        </p:nvPicPr>
        <p:blipFill rotWithShape="1">
          <a:blip r:embed="rId4">
            <a:alphaModFix/>
          </a:blip>
          <a:srcRect/>
          <a:stretch/>
        </p:blipFill>
        <p:spPr>
          <a:xfrm>
            <a:off x="3220475" y="3846070"/>
            <a:ext cx="2884508" cy="1923005"/>
          </a:xfrm>
          <a:prstGeom prst="rect">
            <a:avLst/>
          </a:prstGeom>
          <a:noFill/>
          <a:ln>
            <a:noFill/>
          </a:ln>
        </p:spPr>
      </p:pic>
      <p:pic>
        <p:nvPicPr>
          <p:cNvPr id="57" name="Google Shape;57;p3" descr="Coaching session to gain confidence with the high ball"/>
          <p:cNvPicPr preferRelativeResize="0"/>
          <p:nvPr/>
        </p:nvPicPr>
        <p:blipFill rotWithShape="1">
          <a:blip r:embed="rId5">
            <a:alphaModFix/>
          </a:blip>
          <a:srcRect/>
          <a:stretch/>
        </p:blipFill>
        <p:spPr>
          <a:xfrm>
            <a:off x="6370328" y="3846070"/>
            <a:ext cx="2229874" cy="2010316"/>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b558e456ff_0_331"/>
          <p:cNvSpPr/>
          <p:nvPr/>
        </p:nvSpPr>
        <p:spPr>
          <a:xfrm>
            <a:off x="846084" y="70338"/>
            <a:ext cx="68292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Rounders – Bowling, Batting &amp; Fielding </a:t>
            </a:r>
            <a:endParaRPr/>
          </a:p>
        </p:txBody>
      </p:sp>
      <p:sp>
        <p:nvSpPr>
          <p:cNvPr id="334" name="Google Shape;334;g2b558e456ff_0_331"/>
          <p:cNvSpPr txBox="1"/>
          <p:nvPr/>
        </p:nvSpPr>
        <p:spPr>
          <a:xfrm>
            <a:off x="84613" y="780235"/>
            <a:ext cx="2785200" cy="61260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Under Arm Bowl</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is how the bowler will bowl the ball to the batter</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stand in the bowling square and line themselves up with the batter, their position in the square might change depending on whether the batter is right or left handed. They will  take the ball in their most dominant hand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2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step forward with their opposite foot to the hand that the ball is in e.g. if they are right handed, the bowler will step forward with their left foot. At the same time that they are doing this they will move their bowling arm backwards, as their weight transfers from their back foot to their front foot; they will move their bowling arm forward to release the ball towards their target area – the batter.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can make batting more challenging for the batter, by increasing the speed of the ball they bowl, they can also add spin to the ball and experiment by bowling the ball at different heights.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335" name="Google Shape;335;g2b558e456ff_0_331"/>
          <p:cNvSpPr txBox="1"/>
          <p:nvPr/>
        </p:nvSpPr>
        <p:spPr>
          <a:xfrm>
            <a:off x="5803122" y="774776"/>
            <a:ext cx="2816400" cy="6064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An overarm throw is the fastest and most accurate way to pass a ball. </a:t>
            </a:r>
            <a:endParaRPr/>
          </a:p>
          <a:p>
            <a:pPr marL="0" marR="0" lvl="0" indent="0" algn="just" rtl="0">
              <a:spcBef>
                <a:spcPts val="0"/>
              </a:spcBef>
              <a:spcAft>
                <a:spcPts val="0"/>
              </a:spcAft>
              <a:buNone/>
            </a:pPr>
            <a:endParaRPr sz="5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4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7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36" name="Google Shape;336;g2b558e456ff_0_331"/>
          <p:cNvSpPr txBox="1"/>
          <p:nvPr/>
        </p:nvSpPr>
        <p:spPr>
          <a:xfrm>
            <a:off x="2869936" y="774776"/>
            <a:ext cx="2816400" cy="56337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sng" strike="noStrike" cap="none">
                <a:solidFill>
                  <a:schemeClr val="dk1"/>
                </a:solidFill>
                <a:latin typeface="Calibri"/>
                <a:ea typeface="Calibri"/>
                <a:cs typeface="Calibri"/>
                <a:sym typeface="Calibri"/>
              </a:rPr>
              <a:t>Batting</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take the bat in their most dominant hand, they will enter the batting box and stand sideways on and extend their batting arm.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two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need to time their swing so that they make good contact with the ball – keeping their eye on the ball they will move their bat backwards and then forwards to make contact with the ball. The batter is aiming make contact with the middle of the ball – if they make contact with the top of the ball, it will not travel far and if they make contact with the bottom of the ball, it will go high into the air and will run the risk of being caught out.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want to make it difficult for the fielding team to field the ball, so they want to hit the ball far and also aim for the areas that are not covered by fielders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154380" y="82022"/>
            <a:ext cx="619275" cy="7954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b558e456ff_0_338"/>
          <p:cNvSpPr/>
          <p:nvPr/>
        </p:nvSpPr>
        <p:spPr>
          <a:xfrm>
            <a:off x="846084" y="70338"/>
            <a:ext cx="69126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Softball – Bowling, Batting &amp; Fielding </a:t>
            </a:r>
            <a:endParaRPr/>
          </a:p>
        </p:txBody>
      </p:sp>
      <p:sp>
        <p:nvSpPr>
          <p:cNvPr id="342" name="Google Shape;342;g2b558e456ff_0_338"/>
          <p:cNvSpPr txBox="1"/>
          <p:nvPr/>
        </p:nvSpPr>
        <p:spPr>
          <a:xfrm>
            <a:off x="84613" y="780235"/>
            <a:ext cx="2709300" cy="62802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a:solidFill>
                  <a:schemeClr val="dk1"/>
                </a:solidFill>
                <a:latin typeface="Calibri"/>
                <a:ea typeface="Calibri"/>
                <a:cs typeface="Calibri"/>
                <a:sym typeface="Calibri"/>
              </a:rPr>
              <a:t>Under Arm Bowl</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is how the bowler will bowl the ball to the batter</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stand in the bowling square and line themselves up with the batter, their position in the square might change depending on whether the batter is right or left handed. They will  take the ball in their most dominant hand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2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step forward with their opposite foot to the hand that the ball is in e.g. if they are right handed, the bowler will step forward with their left foot. At the same time that they are doing this they will move their bowling arm backwards, as their weight transfers from their back foot to their front foot; they will move their bowling arm forward to release the ball towards their target area – the batter.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can make batting more challenging for the batter, by increasing the speed of the ball they bowl, they can also add spin to the ball and experiment by bowling the ball at different heights.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343" name="Google Shape;343;g2b558e456ff_0_338"/>
          <p:cNvSpPr txBox="1"/>
          <p:nvPr/>
        </p:nvSpPr>
        <p:spPr>
          <a:xfrm>
            <a:off x="5458742" y="736529"/>
            <a:ext cx="3422100" cy="61260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An overarm throw is the fastest and most accurate way to pass a ball.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44" name="Google Shape;344;g2b558e456ff_0_338"/>
          <p:cNvSpPr txBox="1"/>
          <p:nvPr/>
        </p:nvSpPr>
        <p:spPr>
          <a:xfrm>
            <a:off x="2932510" y="780235"/>
            <a:ext cx="2387700" cy="64956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Batting</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take the bat in their most dominant hand, they will enter the batting box and stand sideways on and extend their batting arm.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two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need to time their swing so that they make good contact with the ball – keeping their eye on the ball they will move their bat backwards and then forwards to make contact with the ball. The batter is aiming make contact with the middle of the ball – if they make contact with the top of the ball, it will not travel far and if they make contact with the bottom of the ball, it will go high into the air and will run the risk of being caught out.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want to make it difficult for the fielding team to field the ball, so they want to hit the ball far and also aim for the areas that are not covered by fielders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154380" y="82022"/>
            <a:ext cx="619275" cy="6982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b558e456ff_0_356"/>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FFFFFF"/>
                </a:solidFill>
                <a:latin typeface="Calibri"/>
                <a:ea typeface="Calibri"/>
                <a:cs typeface="Calibri"/>
                <a:sym typeface="Calibri"/>
              </a:rPr>
              <a:t>Year 9</a:t>
            </a:r>
            <a:r>
              <a:rPr lang="en-US" sz="4000" b="1" i="0" u="none" strike="noStrike" cap="none">
                <a:solidFill>
                  <a:srgbClr val="FFFFFF"/>
                </a:solidFill>
                <a:latin typeface="Calibri"/>
                <a:ea typeface="Calibri"/>
                <a:cs typeface="Calibri"/>
                <a:sym typeface="Calibri"/>
              </a:rPr>
              <a:t> Half Term 6</a:t>
            </a:r>
            <a:endParaRPr sz="4000" b="1" i="0" u="none" strike="noStrike" cap="none">
              <a:solidFill>
                <a:srgbClr val="FFFFFF"/>
              </a:solidFill>
              <a:latin typeface="Calibri"/>
              <a:ea typeface="Calibri"/>
              <a:cs typeface="Calibri"/>
              <a:sym typeface="Calibri"/>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80853" y="239039"/>
            <a:ext cx="1637474" cy="22339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b558e456ff_0_360"/>
          <p:cNvSpPr/>
          <p:nvPr/>
        </p:nvSpPr>
        <p:spPr>
          <a:xfrm>
            <a:off x="846084" y="70338"/>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Athletics – Track, Jump &amp; Throw</a:t>
            </a:r>
            <a:endParaRPr/>
          </a:p>
        </p:txBody>
      </p:sp>
      <p:sp>
        <p:nvSpPr>
          <p:cNvPr id="355" name="Google Shape;355;g2b558e456ff_0_360"/>
          <p:cNvSpPr txBox="1"/>
          <p:nvPr/>
        </p:nvSpPr>
        <p:spPr>
          <a:xfrm>
            <a:off x="6149013" y="901671"/>
            <a:ext cx="2845200" cy="57105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a:solidFill>
                  <a:schemeClr val="dk1"/>
                </a:solidFill>
                <a:latin typeface="Calibri"/>
                <a:ea typeface="Calibri"/>
                <a:cs typeface="Calibri"/>
                <a:sym typeface="Calibri"/>
              </a:rPr>
              <a:t>Shot put</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This throwing event requires athletes to throw a heavy metal ball called a shot as far as possible.</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Hold the shot at the bottom and place the thumb and little finger each side of the shot. Place the shot under the chin and touching the neck. Keep the throwing arm elbow high and the arm parallel to the floor. Stand on the balls of your feet with your knees bent and non-throwing shoulder pointing towards the throwing area. </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Lean backwards and place your weight on the back foot. Transfer the weight from the back leg to the front leg. Explode upwards, bring the hips around and forwards to face throwing area. Extend the throwing arm up quickly and powerfully. Finish with chest and head up.</a:t>
            </a:r>
            <a:endParaRPr/>
          </a:p>
        </p:txBody>
      </p:sp>
      <p:sp>
        <p:nvSpPr>
          <p:cNvPr id="356" name="Google Shape;356;g2b558e456ff_0_360"/>
          <p:cNvSpPr txBox="1"/>
          <p:nvPr/>
        </p:nvSpPr>
        <p:spPr>
          <a:xfrm>
            <a:off x="3341513" y="774776"/>
            <a:ext cx="2768400" cy="60339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a:solidFill>
                  <a:schemeClr val="dk1"/>
                </a:solidFill>
                <a:latin typeface="Calibri"/>
                <a:ea typeface="Calibri"/>
                <a:cs typeface="Calibri"/>
                <a:sym typeface="Calibri"/>
              </a:rPr>
              <a:t>High jump</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This jumping event requires athletes to jump over the bar using the Fosbury Flop technique.</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1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Start 8-10 strides away from the barrier. Run in a curve with controlled speed. Lean your torso into the curve, the opposite side to the barrier. Keep your shoulder as high as possible.</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You are ready to jump at approximately one metre past the first post and an arm's length away from the mat. At this point, plant the take-off foot down. At the same time, drive your lead leg and arms upwards and shoulders high.</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three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In the air, keep driving upwards and bring your lead knee across the body to get shoulders parallel with the bar. Bring the arms forwards and back into the body. As your hips cross the barrier, flick your feet upwards and high over the barrier. Maintain balance and land safely.</a:t>
            </a:r>
            <a:endParaRPr/>
          </a:p>
        </p:txBody>
      </p:sp>
      <p:sp>
        <p:nvSpPr>
          <p:cNvPr id="357" name="Google Shape;357;g2b558e456ff_0_360"/>
          <p:cNvSpPr txBox="1"/>
          <p:nvPr/>
        </p:nvSpPr>
        <p:spPr>
          <a:xfrm>
            <a:off x="73061" y="780235"/>
            <a:ext cx="3229200" cy="6187800"/>
          </a:xfrm>
          <a:prstGeom prst="rect">
            <a:avLst/>
          </a:prstGeom>
          <a:gradFill>
            <a:gsLst>
              <a:gs pos="0">
                <a:srgbClr val="FFC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i="0" u="sng" strike="noStrike" cap="none">
                <a:solidFill>
                  <a:schemeClr val="dk1"/>
                </a:solidFill>
                <a:latin typeface="Calibri"/>
                <a:ea typeface="Calibri"/>
                <a:cs typeface="Calibri"/>
                <a:sym typeface="Calibri"/>
              </a:rPr>
              <a:t>Sprint</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track event is a short running race. There are generally three different sprint distances: 100m, 200m, and 400m. </a:t>
            </a: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Drive phase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drive is where you are looking to cover as much ground as possible through each stride, pushing with the leg that is in contact with the ground and driving the free leg through. In this phase the head must follow the body.</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Transition phase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transition phase is when you smoothly and gradually come upright into your stride. This is when you start move at a slightly faster tempo and begin to reach top speed.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Fly phase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fly phase is when you are fully upright and at top speed. The key to maintaining as much top end speed as possible is a relaxed upper body and a quick foot contact and tempo. </a:t>
            </a:r>
            <a:endParaRPr/>
          </a:p>
        </p:txBody>
      </p:sp>
      <p:grpSp>
        <p:nvGrpSpPr>
          <p:cNvPr id="358" name="Google Shape;358;g2b558e456ff_0_360"/>
          <p:cNvGrpSpPr/>
          <p:nvPr/>
        </p:nvGrpSpPr>
        <p:grpSpPr>
          <a:xfrm>
            <a:off x="685916" y="1856457"/>
            <a:ext cx="1752383" cy="1349413"/>
            <a:chOff x="324686" y="1658954"/>
            <a:chExt cx="1989535" cy="1490570"/>
          </a:xfrm>
        </p:grpSpPr>
        <p:pic>
          <p:nvPicPr>
            <p:cNvPr id="359" name="Google Shape;359;g2b558e456ff_0_360"/>
            <p:cNvPicPr preferRelativeResize="0"/>
            <p:nvPr/>
          </p:nvPicPr>
          <p:blipFill rotWithShape="1">
            <a:blip r:embed="rId3">
              <a:alphaModFix/>
            </a:blip>
            <a:srcRect/>
            <a:stretch/>
          </p:blipFill>
          <p:spPr>
            <a:xfrm>
              <a:off x="326794" y="1658954"/>
              <a:ext cx="1987427" cy="1490570"/>
            </a:xfrm>
            <a:prstGeom prst="rect">
              <a:avLst/>
            </a:prstGeom>
            <a:noFill/>
            <a:ln>
              <a:noFill/>
            </a:ln>
          </p:spPr>
        </p:pic>
        <p:pic>
          <p:nvPicPr>
            <p:cNvPr id="360" name="Google Shape;360;g2b558e456ff_0_360">
              <a:hlinkClick r:id="rId4"/>
            </p:cNvPr>
            <p:cNvPicPr preferRelativeResize="0"/>
            <p:nvPr/>
          </p:nvPicPr>
          <p:blipFill rotWithShape="1">
            <a:blip r:embed="rId5">
              <a:alphaModFix/>
            </a:blip>
            <a:srcRect/>
            <a:stretch/>
          </p:blipFill>
          <p:spPr>
            <a:xfrm>
              <a:off x="324686" y="2700528"/>
              <a:ext cx="444126" cy="448752"/>
            </a:xfrm>
            <a:prstGeom prst="rect">
              <a:avLst/>
            </a:prstGeom>
            <a:noFill/>
            <a:ln>
              <a:noFill/>
            </a:ln>
          </p:spPr>
        </p:pic>
      </p:grpSp>
      <p:grpSp>
        <p:nvGrpSpPr>
          <p:cNvPr id="361" name="Google Shape;361;g2b558e456ff_0_360"/>
          <p:cNvGrpSpPr/>
          <p:nvPr/>
        </p:nvGrpSpPr>
        <p:grpSpPr>
          <a:xfrm>
            <a:off x="3931346" y="1759498"/>
            <a:ext cx="1776529" cy="1039931"/>
            <a:chOff x="4089530" y="1420171"/>
            <a:chExt cx="1694677" cy="1023554"/>
          </a:xfrm>
        </p:grpSpPr>
        <p:pic>
          <p:nvPicPr>
            <p:cNvPr id="362" name="Google Shape;362;g2b558e456ff_0_360"/>
            <p:cNvPicPr preferRelativeResize="0"/>
            <p:nvPr/>
          </p:nvPicPr>
          <p:blipFill rotWithShape="1">
            <a:blip r:embed="rId6">
              <a:alphaModFix/>
            </a:blip>
            <a:srcRect/>
            <a:stretch/>
          </p:blipFill>
          <p:spPr>
            <a:xfrm>
              <a:off x="4091705" y="1420171"/>
              <a:ext cx="1692502" cy="1007322"/>
            </a:xfrm>
            <a:prstGeom prst="rect">
              <a:avLst/>
            </a:prstGeom>
            <a:noFill/>
            <a:ln>
              <a:noFill/>
            </a:ln>
          </p:spPr>
        </p:pic>
        <p:pic>
          <p:nvPicPr>
            <p:cNvPr id="363" name="Google Shape;363;g2b558e456ff_0_360">
              <a:hlinkClick r:id="rId7"/>
            </p:cNvPr>
            <p:cNvPicPr preferRelativeResize="0"/>
            <p:nvPr/>
          </p:nvPicPr>
          <p:blipFill rotWithShape="1">
            <a:blip r:embed="rId5">
              <a:alphaModFix/>
            </a:blip>
            <a:srcRect/>
            <a:stretch/>
          </p:blipFill>
          <p:spPr>
            <a:xfrm>
              <a:off x="4089530" y="2105032"/>
              <a:ext cx="335202" cy="338693"/>
            </a:xfrm>
            <a:prstGeom prst="rect">
              <a:avLst/>
            </a:prstGeom>
            <a:noFill/>
            <a:ln>
              <a:noFill/>
            </a:ln>
          </p:spPr>
        </p:pic>
      </p:grpSp>
      <p:grpSp>
        <p:nvGrpSpPr>
          <p:cNvPr id="364" name="Google Shape;364;g2b558e456ff_0_360"/>
          <p:cNvGrpSpPr/>
          <p:nvPr/>
        </p:nvGrpSpPr>
        <p:grpSpPr>
          <a:xfrm>
            <a:off x="6533049" y="1856502"/>
            <a:ext cx="2076647" cy="1676905"/>
            <a:chOff x="7086731" y="1420171"/>
            <a:chExt cx="2363318" cy="1689917"/>
          </a:xfrm>
        </p:grpSpPr>
        <p:pic>
          <p:nvPicPr>
            <p:cNvPr id="365" name="Google Shape;365;g2b558e456ff_0_360"/>
            <p:cNvPicPr preferRelativeResize="0"/>
            <p:nvPr/>
          </p:nvPicPr>
          <p:blipFill rotWithShape="1">
            <a:blip r:embed="rId8">
              <a:alphaModFix/>
            </a:blip>
            <a:srcRect/>
            <a:stretch/>
          </p:blipFill>
          <p:spPr>
            <a:xfrm>
              <a:off x="7089041" y="1420171"/>
              <a:ext cx="2361007" cy="1683398"/>
            </a:xfrm>
            <a:prstGeom prst="rect">
              <a:avLst/>
            </a:prstGeom>
            <a:noFill/>
            <a:ln>
              <a:noFill/>
            </a:ln>
          </p:spPr>
        </p:pic>
        <p:pic>
          <p:nvPicPr>
            <p:cNvPr id="366" name="Google Shape;366;g2b558e456ff_0_360">
              <a:hlinkClick r:id="rId9"/>
            </p:cNvPr>
            <p:cNvPicPr preferRelativeResize="0"/>
            <p:nvPr/>
          </p:nvPicPr>
          <p:blipFill rotWithShape="1">
            <a:blip r:embed="rId5">
              <a:alphaModFix/>
            </a:blip>
            <a:srcRect/>
            <a:stretch/>
          </p:blipFill>
          <p:spPr>
            <a:xfrm>
              <a:off x="7086731" y="2695896"/>
              <a:ext cx="385799" cy="414192"/>
            </a:xfrm>
            <a:prstGeom prst="rect">
              <a:avLst/>
            </a:prstGeom>
            <a:noFill/>
            <a:ln>
              <a:noFill/>
            </a:ln>
          </p:spPr>
        </p:pic>
      </p:grpSp>
      <p:pic>
        <p:nvPicPr>
          <p:cNvPr id="15" name="Picture 14"/>
          <p:cNvPicPr>
            <a:picLocks noChangeAspect="1"/>
          </p:cNvPicPr>
          <p:nvPr/>
        </p:nvPicPr>
        <p:blipFill>
          <a:blip r:embed="rId10"/>
          <a:stretch>
            <a:fillRect/>
          </a:stretch>
        </p:blipFill>
        <p:spPr>
          <a:xfrm>
            <a:off x="154380" y="82021"/>
            <a:ext cx="619275" cy="6927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b558e456ff_0_376"/>
          <p:cNvSpPr/>
          <p:nvPr/>
        </p:nvSpPr>
        <p:spPr>
          <a:xfrm>
            <a:off x="846084" y="86357"/>
            <a:ext cx="69126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Cricket – Bowling, Batting &amp; Fielding </a:t>
            </a:r>
            <a:endParaRPr/>
          </a:p>
        </p:txBody>
      </p:sp>
      <p:sp>
        <p:nvSpPr>
          <p:cNvPr id="372" name="Google Shape;372;g2b558e456ff_0_376"/>
          <p:cNvSpPr txBox="1"/>
          <p:nvPr/>
        </p:nvSpPr>
        <p:spPr>
          <a:xfrm>
            <a:off x="66749" y="780235"/>
            <a:ext cx="3008700" cy="60645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a:solidFill>
                  <a:schemeClr val="dk1"/>
                </a:solidFill>
                <a:latin typeface="Calibri"/>
                <a:ea typeface="Calibri"/>
                <a:cs typeface="Calibri"/>
                <a:sym typeface="Calibri"/>
              </a:rPr>
              <a:t>Overarm bowl</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An overarm bowl is the legal way to deliver a ball in a competitive game of cricket.</a:t>
            </a:r>
            <a:endParaRPr/>
          </a:p>
          <a:p>
            <a:pPr marL="0" marR="0" lvl="0" indent="0" algn="just" rtl="0">
              <a:spcBef>
                <a:spcPts val="0"/>
              </a:spcBef>
              <a:spcAft>
                <a:spcPts val="0"/>
              </a:spcAft>
              <a:buNone/>
            </a:pPr>
            <a:endParaRPr sz="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As you run in towards the wicket, keep your arms close to your body, your head steady and your eyes fixed on the batter. </a:t>
            </a:r>
            <a:endParaRPr/>
          </a:p>
          <a:p>
            <a:pPr marL="0" marR="0" lvl="0" indent="0" algn="just" rtl="0">
              <a:spcBef>
                <a:spcPts val="0"/>
              </a:spcBef>
              <a:spcAft>
                <a:spcPts val="0"/>
              </a:spcAft>
              <a:buNone/>
            </a:pPr>
            <a:endParaRPr sz="5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As you approach the crease, start turning your body so your shoulder is facing towards the wicket and lean back slightly.</a:t>
            </a:r>
            <a:endParaRPr/>
          </a:p>
          <a:p>
            <a:pPr marL="0" marR="0" lvl="0" indent="0" algn="just" rtl="0">
              <a:spcBef>
                <a:spcPts val="0"/>
              </a:spcBef>
              <a:spcAft>
                <a:spcPts val="0"/>
              </a:spcAft>
              <a:buNone/>
            </a:pPr>
            <a:endParaRPr sz="5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three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On arrival at the release point, keep the ball close to your chin and your non-bowling arm up with your elbow pointing towards the target. As your back foot lands before the popping crease line, keep your body upright and raise your front foot pointing your knee towards the target. As your front foot lands, your toes should be pointing to the batsperson.</a:t>
            </a:r>
            <a:endParaRPr/>
          </a:p>
          <a:p>
            <a:pPr marL="0" marR="0" lvl="0" indent="0" algn="just" rtl="0">
              <a:spcBef>
                <a:spcPts val="0"/>
              </a:spcBef>
              <a:spcAft>
                <a:spcPts val="0"/>
              </a:spcAft>
              <a:buNone/>
            </a:pPr>
            <a:endParaRPr sz="500" b="1" i="1"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four</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On releasing the ball, rotate your shoulders and push your bowling arm forward and down from the coil position. The non-bowling arm should be pointing to the batter. Your arms should then rotate through with the ball and release it at the top of the delivery arc. Continue to follow through and maintain a visual on the batsperson.</a:t>
            </a:r>
            <a:endParaRPr/>
          </a:p>
        </p:txBody>
      </p:sp>
      <p:sp>
        <p:nvSpPr>
          <p:cNvPr id="373" name="Google Shape;373;g2b558e456ff_0_376"/>
          <p:cNvSpPr txBox="1"/>
          <p:nvPr/>
        </p:nvSpPr>
        <p:spPr>
          <a:xfrm>
            <a:off x="6084083" y="1071423"/>
            <a:ext cx="3008700" cy="56490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An overarm throw is the fastest and </a:t>
            </a: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most accurate way to pass a ball. </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1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74" name="Google Shape;374;g2b558e456ff_0_376"/>
          <p:cNvSpPr txBox="1"/>
          <p:nvPr/>
        </p:nvSpPr>
        <p:spPr>
          <a:xfrm>
            <a:off x="3075416" y="774776"/>
            <a:ext cx="3008700" cy="5575800"/>
          </a:xfrm>
          <a:prstGeom prst="rect">
            <a:avLst/>
          </a:prstGeom>
          <a:gradFill>
            <a:gsLst>
              <a:gs pos="0">
                <a:srgbClr val="FF00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a:solidFill>
                  <a:schemeClr val="dk1"/>
                </a:solidFill>
                <a:latin typeface="Calibri"/>
                <a:ea typeface="Calibri"/>
                <a:cs typeface="Calibri"/>
                <a:sym typeface="Calibri"/>
              </a:rPr>
              <a:t>Straight drive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 straight drive is a deliberate shot that aims to hit the ball along the ground to prevent being caught out.</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Forward defensive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 forward defensive is a deliberate shot that aims to prevent the ball from hitting the wicket or the player's pads.</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375" name="Google Shape;375;g2b558e456ff_0_376"/>
          <p:cNvGrpSpPr/>
          <p:nvPr/>
        </p:nvGrpSpPr>
        <p:grpSpPr>
          <a:xfrm>
            <a:off x="3583680" y="1655468"/>
            <a:ext cx="1850200" cy="1935514"/>
            <a:chOff x="4042317" y="1631801"/>
            <a:chExt cx="1758912" cy="1682909"/>
          </a:xfrm>
        </p:grpSpPr>
        <p:pic>
          <p:nvPicPr>
            <p:cNvPr id="376" name="Google Shape;376;g2b558e456ff_0_376"/>
            <p:cNvPicPr preferRelativeResize="0"/>
            <p:nvPr/>
          </p:nvPicPr>
          <p:blipFill rotWithShape="1">
            <a:blip r:embed="rId3">
              <a:alphaModFix/>
            </a:blip>
            <a:srcRect/>
            <a:stretch/>
          </p:blipFill>
          <p:spPr>
            <a:xfrm>
              <a:off x="4044599" y="1631801"/>
              <a:ext cx="1756630" cy="1681614"/>
            </a:xfrm>
            <a:prstGeom prst="rect">
              <a:avLst/>
            </a:prstGeom>
            <a:noFill/>
            <a:ln>
              <a:noFill/>
            </a:ln>
          </p:spPr>
        </p:pic>
        <p:pic>
          <p:nvPicPr>
            <p:cNvPr id="377" name="Google Shape;377;g2b558e456ff_0_376">
              <a:hlinkClick r:id="rId4"/>
            </p:cNvPr>
            <p:cNvPicPr preferRelativeResize="0"/>
            <p:nvPr/>
          </p:nvPicPr>
          <p:blipFill rotWithShape="1">
            <a:blip r:embed="rId5">
              <a:alphaModFix/>
            </a:blip>
            <a:srcRect/>
            <a:stretch/>
          </p:blipFill>
          <p:spPr>
            <a:xfrm>
              <a:off x="4042317" y="2931616"/>
              <a:ext cx="379145" cy="383094"/>
            </a:xfrm>
            <a:prstGeom prst="rect">
              <a:avLst/>
            </a:prstGeom>
            <a:noFill/>
            <a:ln>
              <a:noFill/>
            </a:ln>
          </p:spPr>
        </p:pic>
      </p:grpSp>
      <p:grpSp>
        <p:nvGrpSpPr>
          <p:cNvPr id="378" name="Google Shape;378;g2b558e456ff_0_376"/>
          <p:cNvGrpSpPr/>
          <p:nvPr/>
        </p:nvGrpSpPr>
        <p:grpSpPr>
          <a:xfrm>
            <a:off x="3588730" y="4698173"/>
            <a:ext cx="1981667" cy="1672639"/>
            <a:chOff x="4025385" y="4423305"/>
            <a:chExt cx="1825244" cy="1474470"/>
          </a:xfrm>
        </p:grpSpPr>
        <p:pic>
          <p:nvPicPr>
            <p:cNvPr id="379" name="Google Shape;379;g2b558e456ff_0_376"/>
            <p:cNvPicPr preferRelativeResize="0"/>
            <p:nvPr/>
          </p:nvPicPr>
          <p:blipFill rotWithShape="1">
            <a:blip r:embed="rId6">
              <a:alphaModFix/>
            </a:blip>
            <a:srcRect/>
            <a:stretch/>
          </p:blipFill>
          <p:spPr>
            <a:xfrm>
              <a:off x="4032789" y="4423305"/>
              <a:ext cx="1817840" cy="1474470"/>
            </a:xfrm>
            <a:prstGeom prst="rect">
              <a:avLst/>
            </a:prstGeom>
            <a:noFill/>
            <a:ln>
              <a:noFill/>
            </a:ln>
          </p:spPr>
        </p:pic>
        <p:pic>
          <p:nvPicPr>
            <p:cNvPr id="380" name="Google Shape;380;g2b558e456ff_0_376">
              <a:hlinkClick r:id="rId7"/>
            </p:cNvPr>
            <p:cNvPicPr preferRelativeResize="0"/>
            <p:nvPr/>
          </p:nvPicPr>
          <p:blipFill rotWithShape="1">
            <a:blip r:embed="rId5">
              <a:alphaModFix/>
            </a:blip>
            <a:srcRect/>
            <a:stretch/>
          </p:blipFill>
          <p:spPr>
            <a:xfrm>
              <a:off x="4025385" y="5498585"/>
              <a:ext cx="391558" cy="395636"/>
            </a:xfrm>
            <a:prstGeom prst="rect">
              <a:avLst/>
            </a:prstGeom>
            <a:noFill/>
            <a:ln>
              <a:noFill/>
            </a:ln>
          </p:spPr>
        </p:pic>
      </p:grpSp>
      <p:pic>
        <p:nvPicPr>
          <p:cNvPr id="12" name="Picture 11"/>
          <p:cNvPicPr>
            <a:picLocks noChangeAspect="1"/>
          </p:cNvPicPr>
          <p:nvPr/>
        </p:nvPicPr>
        <p:blipFill>
          <a:blip r:embed="rId8"/>
          <a:stretch>
            <a:fillRect/>
          </a:stretch>
        </p:blipFill>
        <p:spPr>
          <a:xfrm>
            <a:off x="154380" y="82021"/>
            <a:ext cx="619275" cy="7769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b558e456ff_0_389"/>
          <p:cNvSpPr/>
          <p:nvPr/>
        </p:nvSpPr>
        <p:spPr>
          <a:xfrm>
            <a:off x="846084" y="70338"/>
            <a:ext cx="68292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Rounders – Bowling, Batting &amp; Fielding </a:t>
            </a:r>
            <a:endParaRPr/>
          </a:p>
        </p:txBody>
      </p:sp>
      <p:sp>
        <p:nvSpPr>
          <p:cNvPr id="386" name="Google Shape;386;g2b558e456ff_0_389"/>
          <p:cNvSpPr txBox="1"/>
          <p:nvPr/>
        </p:nvSpPr>
        <p:spPr>
          <a:xfrm>
            <a:off x="84613" y="780235"/>
            <a:ext cx="2785200" cy="61260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Under Arm Bowl</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is how the bowler will bowl the ball to the batter</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stand in the bowling square and line themselves up with the batter, their position in the square might change depending on whether the batter is right or left handed. They will  take the ball in their most dominant hand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2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step forward with their opposite foot to the hand that the ball is in e.g. if they are right handed, the bowler will step forward with their left foot. At the same time that they are doing this they will move their bowling arm backwards, as their weight transfers from their back foot to their front foot; they will move their bowling arm forward to release the ball towards their target area – the batter.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can make batting more challenging for the batter, by increasing the speed of the ball they bowl, they can also add spin to the ball and experiment by bowling the ball at different heights.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387" name="Google Shape;387;g2b558e456ff_0_389"/>
          <p:cNvSpPr txBox="1"/>
          <p:nvPr/>
        </p:nvSpPr>
        <p:spPr>
          <a:xfrm>
            <a:off x="5803122" y="774776"/>
            <a:ext cx="2816400" cy="6064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An overarm throw is the fastest and most accurate way to pass a ball. </a:t>
            </a:r>
            <a:endParaRPr/>
          </a:p>
          <a:p>
            <a:pPr marL="0" marR="0" lvl="0" indent="0" algn="just" rtl="0">
              <a:spcBef>
                <a:spcPts val="0"/>
              </a:spcBef>
              <a:spcAft>
                <a:spcPts val="0"/>
              </a:spcAft>
              <a:buNone/>
            </a:pPr>
            <a:endParaRPr sz="5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4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7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7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1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88" name="Google Shape;388;g2b558e456ff_0_389"/>
          <p:cNvSpPr txBox="1"/>
          <p:nvPr/>
        </p:nvSpPr>
        <p:spPr>
          <a:xfrm>
            <a:off x="2869936" y="774776"/>
            <a:ext cx="2816400" cy="56337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sng" strike="noStrike" cap="none">
                <a:solidFill>
                  <a:schemeClr val="dk1"/>
                </a:solidFill>
                <a:latin typeface="Calibri"/>
                <a:ea typeface="Calibri"/>
                <a:cs typeface="Calibri"/>
                <a:sym typeface="Calibri"/>
              </a:rPr>
              <a:t>Batting</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take the bat in their most dominant hand, they will enter the batting box and stand sideways on and extend their batting arm.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two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need to time their swing so that they make good contact with the ball – keeping their eye on the ball they will move their bat backwards and then forwards to make contact with the ball. The batter is aiming make contact with the middle of the ball – if they make contact with the top of the ball, it will not travel far and if they make contact with the bottom of the ball, it will go high into the air and will run the risk of being caught out.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want to make it difficult for the fielding team to field the ball, so they want to hit the ball far and also aim for the areas that are not covered by fielders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154380" y="82021"/>
            <a:ext cx="619275" cy="78619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b558e456ff_0_396"/>
          <p:cNvSpPr/>
          <p:nvPr/>
        </p:nvSpPr>
        <p:spPr>
          <a:xfrm>
            <a:off x="846084" y="70338"/>
            <a:ext cx="6912600" cy="63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rgbClr val="0070C0"/>
                </a:solidFill>
                <a:latin typeface="Calibri"/>
                <a:ea typeface="Calibri"/>
                <a:cs typeface="Calibri"/>
                <a:sym typeface="Calibri"/>
              </a:rPr>
              <a:t>Softball – Bowling, Batting &amp; Fielding </a:t>
            </a:r>
            <a:endParaRPr/>
          </a:p>
        </p:txBody>
      </p:sp>
      <p:sp>
        <p:nvSpPr>
          <p:cNvPr id="394" name="Google Shape;394;g2b558e456ff_0_396"/>
          <p:cNvSpPr txBox="1"/>
          <p:nvPr/>
        </p:nvSpPr>
        <p:spPr>
          <a:xfrm>
            <a:off x="84613" y="780235"/>
            <a:ext cx="2709300" cy="62802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sng" strike="noStrike" cap="none">
                <a:solidFill>
                  <a:schemeClr val="dk1"/>
                </a:solidFill>
                <a:latin typeface="Calibri"/>
                <a:ea typeface="Calibri"/>
                <a:cs typeface="Calibri"/>
                <a:sym typeface="Calibri"/>
              </a:rPr>
              <a:t>Under Arm Bowl</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This is how the bowler will bowl the ball to the batter</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stand in the bowling square and line themselves up with the batter, their position in the square might change depending on whether the batter is right or left handed. They will  take the ball in their most dominant hand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2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will step forward with their opposite foot to the hand that the ball is in e.g. if they are right handed, the bowler will step forward with their left foot. At the same time that they are doing this they will move their bowling arm backwards, as their weight transfers from their back foot to their front foot; they will move their bowling arm forward to release the ball towards their target area – the batter.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bowler can make batting more challenging for the batter, by increasing the speed of the ball they bowl, they can also add spin to the ball and experiment by bowling the ball at different heights.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395" name="Google Shape;395;g2b558e456ff_0_396"/>
          <p:cNvSpPr txBox="1"/>
          <p:nvPr/>
        </p:nvSpPr>
        <p:spPr>
          <a:xfrm>
            <a:off x="5458742" y="736529"/>
            <a:ext cx="3422100" cy="61260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Overarm throw</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An overarm throw is the fastest and most accurate way to pass a ball.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Stand shoulder width apart, sideways on to the target, on the balls of your feet with the weight transferred to the back foot. The throwing arm is taken back behind the head at a 90° angle.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Point the non-throwing arm at the target.</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two</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Transfer the weight from your back foot to your front foot by rotating your hips and torso toward the target. Pull the throwing arm through toward the target leading with your elbow and your forearm and wrist following last and fast. Release the ball just in front of your head with both feet on the ground and the chest facing the target. </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Long barrier</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long barrier is the safest technique to control a cricket ball travelling along the ground.</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Get in line with the ball and get your whole body behind the ball. As quickly as possible bend both knees and twist sideways so that the knee of your strong leg touches the ground and touches the back of the heel of the other leg. Extend arms downwards, spread hands wide with little fingers touching each other. Pick up the ball.</a:t>
            </a:r>
            <a:endParaRPr/>
          </a:p>
        </p:txBody>
      </p:sp>
      <p:sp>
        <p:nvSpPr>
          <p:cNvPr id="396" name="Google Shape;396;g2b558e456ff_0_396"/>
          <p:cNvSpPr txBox="1"/>
          <p:nvPr/>
        </p:nvSpPr>
        <p:spPr>
          <a:xfrm>
            <a:off x="2932510" y="780235"/>
            <a:ext cx="2387700" cy="6495600"/>
          </a:xfrm>
          <a:prstGeom prst="rect">
            <a:avLst/>
          </a:prstGeom>
          <a:gradFill>
            <a:gsLst>
              <a:gs pos="0">
                <a:srgbClr val="0070C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sng" strike="noStrike" cap="none">
                <a:solidFill>
                  <a:schemeClr val="dk1"/>
                </a:solidFill>
                <a:latin typeface="Calibri"/>
                <a:ea typeface="Calibri"/>
                <a:cs typeface="Calibri"/>
                <a:sym typeface="Calibri"/>
              </a:rPr>
              <a:t>Batting</a:t>
            </a:r>
            <a:endParaRPr/>
          </a:p>
          <a:p>
            <a:pPr marL="0" marR="0" lvl="0" indent="0" algn="just"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One</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take the bat in their most dominant hand, they will enter the batting box and stand sideways on and extend their batting arm.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Stage two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need to time their swing so that they make good contact with the ball – keeping their eye on the ball they will move their bat backwards and then forwards to make contact with the ball. The batter is aiming make contact with the middle of the ball – if they make contact with the top of the ball, it will not travel far and if they make contact with the bottom of the ball, it will go high into the air and will run the risk of being caught out.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0" u="none" strike="noStrike" cap="none">
                <a:solidFill>
                  <a:schemeClr val="dk1"/>
                </a:solidFill>
                <a:latin typeface="Calibri"/>
                <a:ea typeface="Calibri"/>
                <a:cs typeface="Calibri"/>
                <a:sym typeface="Calibri"/>
              </a:rPr>
              <a:t>Progressions </a:t>
            </a:r>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The batter will want to make it difficult for the fielding team to field the ball, so they want to hit the ball far and also aim for the areas that are not covered by fielders </a:t>
            </a:r>
            <a:endParaRPr/>
          </a:p>
          <a:p>
            <a:pPr marL="0" marR="0" lvl="0" indent="0" algn="just"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154380" y="82022"/>
            <a:ext cx="619275" cy="698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p:nvPr/>
        </p:nvSpPr>
        <p:spPr>
          <a:xfrm>
            <a:off x="846084" y="70338"/>
            <a:ext cx="6954025"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Netball</a:t>
            </a:r>
            <a:endParaRPr sz="1800" b="1">
              <a:solidFill>
                <a:schemeClr val="lt1"/>
              </a:solidFill>
              <a:latin typeface="Calibri"/>
              <a:ea typeface="Calibri"/>
              <a:cs typeface="Calibri"/>
              <a:sym typeface="Calibri"/>
            </a:endParaRPr>
          </a:p>
        </p:txBody>
      </p:sp>
      <p:sp>
        <p:nvSpPr>
          <p:cNvPr id="64" name="Google Shape;64;p4"/>
          <p:cNvSpPr txBox="1"/>
          <p:nvPr/>
        </p:nvSpPr>
        <p:spPr>
          <a:xfrm>
            <a:off x="167448" y="1149954"/>
            <a:ext cx="3040083" cy="5078313"/>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3</a:t>
            </a:r>
            <a:r>
              <a:rPr lang="en-US" sz="1800" baseline="30000">
                <a:solidFill>
                  <a:schemeClr val="dk1"/>
                </a:solidFill>
                <a:latin typeface="Arial"/>
                <a:ea typeface="Arial"/>
                <a:cs typeface="Arial"/>
                <a:sym typeface="Arial"/>
              </a:rPr>
              <a:t>rd</a:t>
            </a:r>
            <a:r>
              <a:rPr lang="en-US" sz="1800">
                <a:solidFill>
                  <a:schemeClr val="dk1"/>
                </a:solidFill>
                <a:latin typeface="Arial"/>
                <a:ea typeface="Arial"/>
                <a:cs typeface="Arial"/>
                <a:sym typeface="Arial"/>
              </a:rPr>
              <a:t> stage of defense: This defensive principle outlines slowing the player down once they have released the ball and prevents the space for them to move into.</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Creating Space: This attacking principle looks at how we can time movements on court in relation to the opposition. This will generate a quick transition from defense to attack. </a:t>
            </a:r>
            <a:endParaRPr sz="1800">
              <a:solidFill>
                <a:schemeClr val="dk1"/>
              </a:solidFill>
              <a:latin typeface="Arial"/>
              <a:ea typeface="Arial"/>
              <a:cs typeface="Arial"/>
              <a:sym typeface="Arial"/>
            </a:endParaRPr>
          </a:p>
        </p:txBody>
      </p:sp>
      <p:sp>
        <p:nvSpPr>
          <p:cNvPr id="65" name="Google Shape;65;p4"/>
          <p:cNvSpPr txBox="1"/>
          <p:nvPr/>
        </p:nvSpPr>
        <p:spPr>
          <a:xfrm>
            <a:off x="3556659" y="1149954"/>
            <a:ext cx="2597925" cy="230832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3</a:t>
            </a:r>
            <a:r>
              <a:rPr lang="en-US" sz="1800" baseline="30000">
                <a:solidFill>
                  <a:schemeClr val="dk1"/>
                </a:solidFill>
                <a:latin typeface="Arial"/>
                <a:ea typeface="Arial"/>
                <a:cs typeface="Arial"/>
                <a:sym typeface="Arial"/>
              </a:rPr>
              <a:t>rd</a:t>
            </a:r>
            <a:r>
              <a:rPr lang="en-US" sz="1800">
                <a:solidFill>
                  <a:schemeClr val="dk1"/>
                </a:solidFill>
                <a:latin typeface="Arial"/>
                <a:ea typeface="Arial"/>
                <a:cs typeface="Arial"/>
                <a:sym typeface="Arial"/>
              </a:rPr>
              <a:t> stage of defense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sz="1800">
              <a:solidFill>
                <a:schemeClr val="dk1"/>
              </a:solidFill>
              <a:latin typeface="Arial"/>
              <a:ea typeface="Arial"/>
              <a:cs typeface="Arial"/>
              <a:sym typeface="Arial"/>
            </a:endParaRPr>
          </a:p>
        </p:txBody>
      </p:sp>
      <p:sp>
        <p:nvSpPr>
          <p:cNvPr id="66" name="Google Shape;66;p4"/>
          <p:cNvSpPr txBox="1"/>
          <p:nvPr/>
        </p:nvSpPr>
        <p:spPr>
          <a:xfrm>
            <a:off x="6353299" y="1149954"/>
            <a:ext cx="2303813" cy="2308324"/>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do we as a team create space effectively?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transition quickly from defense to attack?</a:t>
            </a:r>
            <a:endParaRPr sz="1800">
              <a:solidFill>
                <a:schemeClr val="dk1"/>
              </a:solidFill>
              <a:latin typeface="Arial"/>
              <a:ea typeface="Arial"/>
              <a:cs typeface="Arial"/>
              <a:sym typeface="Arial"/>
            </a:endParaRPr>
          </a:p>
        </p:txBody>
      </p:sp>
      <p:pic>
        <p:nvPicPr>
          <p:cNvPr id="67" name="Google Shape;67;p4"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68" name="Google Shape;68;p4"/>
          <p:cNvPicPr preferRelativeResize="0"/>
          <p:nvPr/>
        </p:nvPicPr>
        <p:blipFill rotWithShape="1">
          <a:blip r:embed="rId4">
            <a:alphaModFix/>
          </a:blip>
          <a:srcRect/>
          <a:stretch/>
        </p:blipFill>
        <p:spPr>
          <a:xfrm>
            <a:off x="3357944" y="3625621"/>
            <a:ext cx="2885859" cy="1980700"/>
          </a:xfrm>
          <a:prstGeom prst="rect">
            <a:avLst/>
          </a:prstGeom>
          <a:noFill/>
          <a:ln>
            <a:noFill/>
          </a:ln>
        </p:spPr>
      </p:pic>
      <p:pic>
        <p:nvPicPr>
          <p:cNvPr id="69" name="Google Shape;69;p4" descr="Netball is the ultimate social sport – 150,000 people can't be wrong |  Netball | The Guardian"/>
          <p:cNvPicPr preferRelativeResize="0"/>
          <p:nvPr/>
        </p:nvPicPr>
        <p:blipFill rotWithShape="1">
          <a:blip r:embed="rId5">
            <a:alphaModFix/>
          </a:blip>
          <a:srcRect/>
          <a:stretch/>
        </p:blipFill>
        <p:spPr>
          <a:xfrm>
            <a:off x="6353299" y="3625621"/>
            <a:ext cx="2651592" cy="1980700"/>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p:nvPr/>
        </p:nvSpPr>
        <p:spPr>
          <a:xfrm>
            <a:off x="891594" y="87707"/>
            <a:ext cx="6866952"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75" name="Google Shape;75;p5"/>
          <p:cNvSpPr txBox="1"/>
          <p:nvPr/>
        </p:nvSpPr>
        <p:spPr>
          <a:xfrm>
            <a:off x="134911" y="1149954"/>
            <a:ext cx="3072620" cy="4524315"/>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Set Pieces: Within the game, there are a few set pieces that are taken. They are: short corners, penalty corners, hit in and restarts from a foul.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Outwitting the Opponent: Within any invasion game, you are always looking at creating opportunities to score a goal or create an overload in the attacking third.</a:t>
            </a:r>
            <a:endParaRPr sz="1800">
              <a:solidFill>
                <a:schemeClr val="dk1"/>
              </a:solidFill>
              <a:latin typeface="Arial"/>
              <a:ea typeface="Arial"/>
              <a:cs typeface="Arial"/>
              <a:sym typeface="Arial"/>
            </a:endParaRPr>
          </a:p>
        </p:txBody>
      </p:sp>
      <p:sp>
        <p:nvSpPr>
          <p:cNvPr id="76" name="Google Shape;76;p5"/>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Applying pressure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Footwork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sz="1800">
              <a:solidFill>
                <a:schemeClr val="dk1"/>
              </a:solidFill>
              <a:latin typeface="Arial"/>
              <a:ea typeface="Arial"/>
              <a:cs typeface="Arial"/>
              <a:sym typeface="Arial"/>
            </a:endParaRPr>
          </a:p>
        </p:txBody>
      </p:sp>
      <p:sp>
        <p:nvSpPr>
          <p:cNvPr id="77" name="Google Shape;77;p5"/>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about from a short corner?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outwit the opponent on set plays?</a:t>
            </a:r>
            <a:endParaRPr sz="1800">
              <a:solidFill>
                <a:schemeClr val="dk1"/>
              </a:solidFill>
              <a:latin typeface="Arial"/>
              <a:ea typeface="Arial"/>
              <a:cs typeface="Arial"/>
              <a:sym typeface="Arial"/>
            </a:endParaRPr>
          </a:p>
        </p:txBody>
      </p:sp>
      <p:pic>
        <p:nvPicPr>
          <p:cNvPr id="78" name="Google Shape;78;p5"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79" name="Google Shape;79;p5" descr="Olympics Hockey: How Spain's canny penalty corner routine rocked Great  Britain - The Hockey Paper"/>
          <p:cNvPicPr preferRelativeResize="0"/>
          <p:nvPr/>
        </p:nvPicPr>
        <p:blipFill rotWithShape="1">
          <a:blip r:embed="rId4">
            <a:alphaModFix/>
          </a:blip>
          <a:srcRect/>
          <a:stretch/>
        </p:blipFill>
        <p:spPr>
          <a:xfrm>
            <a:off x="3306889" y="3809999"/>
            <a:ext cx="2933655" cy="1986337"/>
          </a:xfrm>
          <a:prstGeom prst="rect">
            <a:avLst/>
          </a:prstGeom>
          <a:noFill/>
          <a:ln w="28575" cap="flat" cmpd="sng">
            <a:solidFill>
              <a:schemeClr val="dk1"/>
            </a:solidFill>
            <a:prstDash val="solid"/>
            <a:round/>
            <a:headEnd type="none" w="sm" len="sm"/>
            <a:tailEnd type="none" w="sm" len="sm"/>
          </a:ln>
        </p:spPr>
      </p:pic>
      <p:pic>
        <p:nvPicPr>
          <p:cNvPr id="80" name="Google Shape;80;p5" descr="Spain Deal India 2nd Loss Of The Pro-League – Hockey 1 on 1"/>
          <p:cNvPicPr preferRelativeResize="0"/>
          <p:nvPr/>
        </p:nvPicPr>
        <p:blipFill rotWithShape="1">
          <a:blip r:embed="rId5">
            <a:alphaModFix/>
          </a:blip>
          <a:srcRect/>
          <a:stretch/>
        </p:blipFill>
        <p:spPr>
          <a:xfrm>
            <a:off x="6466333" y="3809998"/>
            <a:ext cx="2507985" cy="1986337"/>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b558e456ff_0_74"/>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9 Half Term 2</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708562" y="275985"/>
            <a:ext cx="1563583" cy="21331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b558e456ff_0_78"/>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91" name="Google Shape;91;g2b558e456ff_0_78"/>
          <p:cNvSpPr txBox="1"/>
          <p:nvPr/>
        </p:nvSpPr>
        <p:spPr>
          <a:xfrm>
            <a:off x="154380" y="1149954"/>
            <a:ext cx="3040200" cy="45252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chemeClr val="dk1"/>
                </a:solidFill>
                <a:latin typeface="Arial"/>
                <a:ea typeface="Arial"/>
                <a:cs typeface="Arial"/>
                <a:sym typeface="Arial"/>
              </a:rPr>
              <a:t>Subject Knowledge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Set Pieces: Within the game, there are a few set pieces that are taken. They are: corners, direct and indirect free kicks, throw ins.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Block Tackle: This technique is the most commonly used in football. You watch the ball and wait for your opportunity to block the ball with the inside of your foot.</a:t>
            </a:r>
            <a:endParaRPr sz="1800" dirty="0">
              <a:solidFill>
                <a:schemeClr val="dk1"/>
              </a:solidFill>
              <a:latin typeface="Arial"/>
              <a:ea typeface="Arial"/>
              <a:cs typeface="Arial"/>
              <a:sym typeface="Arial"/>
            </a:endParaRPr>
          </a:p>
        </p:txBody>
      </p:sp>
      <p:sp>
        <p:nvSpPr>
          <p:cNvPr id="92" name="Google Shape;92;g2b558e456ff_0_78"/>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Overloads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Creating Space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Shape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 </a:t>
            </a:r>
            <a:endParaRPr sz="1800">
              <a:solidFill>
                <a:schemeClr val="dk1"/>
              </a:solidFill>
              <a:latin typeface="Arial"/>
              <a:ea typeface="Arial"/>
              <a:cs typeface="Arial"/>
              <a:sym typeface="Arial"/>
            </a:endParaRPr>
          </a:p>
        </p:txBody>
      </p:sp>
      <p:sp>
        <p:nvSpPr>
          <p:cNvPr id="93" name="Google Shape;93;g2b558e456ff_0_7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score a goal from a set play?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stop the shot in a conditioned game?</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Arial"/>
              <a:ea typeface="Arial"/>
              <a:cs typeface="Arial"/>
              <a:sym typeface="Arial"/>
            </a:endParaRPr>
          </a:p>
        </p:txBody>
      </p:sp>
      <p:pic>
        <p:nvPicPr>
          <p:cNvPr id="94" name="Google Shape;94;g2b558e456ff_0_7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95" name="Google Shape;95;g2b558e456ff_0_78" descr="Make a block tackle (U9-12 activity) - Soccer Coach Weekly"/>
          <p:cNvPicPr preferRelativeResize="0"/>
          <p:nvPr/>
        </p:nvPicPr>
        <p:blipFill rotWithShape="1">
          <a:blip r:embed="rId4">
            <a:alphaModFix/>
          </a:blip>
          <a:srcRect/>
          <a:stretch/>
        </p:blipFill>
        <p:spPr>
          <a:xfrm>
            <a:off x="3319451" y="3945164"/>
            <a:ext cx="2835133" cy="1788645"/>
          </a:xfrm>
          <a:prstGeom prst="rect">
            <a:avLst/>
          </a:prstGeom>
          <a:noFill/>
          <a:ln>
            <a:noFill/>
          </a:ln>
        </p:spPr>
      </p:pic>
      <p:pic>
        <p:nvPicPr>
          <p:cNvPr id="96" name="Google Shape;96;g2b558e456ff_0_78" descr="Brilliant Set Pieces to adapt Ideas from — Keepitonthedeck"/>
          <p:cNvPicPr preferRelativeResize="0"/>
          <p:nvPr/>
        </p:nvPicPr>
        <p:blipFill rotWithShape="1">
          <a:blip r:embed="rId5">
            <a:alphaModFix/>
          </a:blip>
          <a:srcRect/>
          <a:stretch/>
        </p:blipFill>
        <p:spPr>
          <a:xfrm>
            <a:off x="6238597" y="3945164"/>
            <a:ext cx="2789433" cy="172910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b558e456ff_0_88"/>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a:p>
        </p:txBody>
      </p:sp>
      <p:pic>
        <p:nvPicPr>
          <p:cNvPr id="102" name="Google Shape;102;g2b558e456ff_0_8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sp>
        <p:nvSpPr>
          <p:cNvPr id="103" name="Google Shape;103;g2b558e456ff_0_88"/>
          <p:cNvSpPr txBox="1"/>
          <p:nvPr/>
        </p:nvSpPr>
        <p:spPr>
          <a:xfrm>
            <a:off x="68091"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Sequence: This is a set of movements which are combined through flight, travel, balance and/or rotations. A sequence of movement requires it to flow with the timings associated with your partner.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Skillful Agilities: You are expected to perform movements which incorporates strength,       co-ordination, balance, and body tension. For example: a split jump, forward roll. </a:t>
            </a:r>
            <a:endParaRPr/>
          </a:p>
        </p:txBody>
      </p:sp>
      <p:sp>
        <p:nvSpPr>
          <p:cNvPr id="104" name="Google Shape;104;g2b558e456ff_0_88"/>
          <p:cNvSpPr txBox="1"/>
          <p:nvPr/>
        </p:nvSpPr>
        <p:spPr>
          <a:xfrm>
            <a:off x="3437903" y="1149954"/>
            <a:ext cx="2729100" cy="42483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Co-operation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Shape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Travel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Flight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Rotation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Counter-Balance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Aesthetics</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Accurate Replication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Locomotion</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Transference of weight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Body tension</a:t>
            </a:r>
            <a:endParaRPr/>
          </a:p>
        </p:txBody>
      </p:sp>
      <p:pic>
        <p:nvPicPr>
          <p:cNvPr id="105" name="Google Shape;105;g2b558e456ff_0_88" descr="How to Do a Split Leap: Drills &amp; Exercises to Help you Improve"/>
          <p:cNvPicPr preferRelativeResize="0"/>
          <p:nvPr/>
        </p:nvPicPr>
        <p:blipFill rotWithShape="1">
          <a:blip r:embed="rId4">
            <a:alphaModFix/>
          </a:blip>
          <a:srcRect/>
          <a:stretch/>
        </p:blipFill>
        <p:spPr>
          <a:xfrm>
            <a:off x="6421919" y="1780743"/>
            <a:ext cx="2653990" cy="1648256"/>
          </a:xfrm>
          <a:prstGeom prst="rect">
            <a:avLst/>
          </a:prstGeom>
          <a:noFill/>
          <a:ln w="31750" cap="flat" cmpd="sng">
            <a:solidFill>
              <a:schemeClr val="dk1"/>
            </a:solidFill>
            <a:prstDash val="solid"/>
            <a:round/>
            <a:headEnd type="none" w="sm" len="sm"/>
            <a:tailEnd type="none" w="sm" len="sm"/>
          </a:ln>
        </p:spPr>
      </p:pic>
      <p:pic>
        <p:nvPicPr>
          <p:cNvPr id="106" name="Google Shape;106;g2b558e456ff_0_88" descr="Teaching Forward Rolls (a.k.a. Somersault) - Gymnastics 4 Hire"/>
          <p:cNvPicPr preferRelativeResize="0"/>
          <p:nvPr/>
        </p:nvPicPr>
        <p:blipFill rotWithShape="1">
          <a:blip r:embed="rId5">
            <a:alphaModFix/>
          </a:blip>
          <a:srcRect/>
          <a:stretch/>
        </p:blipFill>
        <p:spPr>
          <a:xfrm>
            <a:off x="6421919" y="4045021"/>
            <a:ext cx="2653990" cy="1492869"/>
          </a:xfrm>
          <a:prstGeom prst="rect">
            <a:avLst/>
          </a:prstGeom>
          <a:noFill/>
          <a:ln w="31750" cap="flat" cmpd="sng">
            <a:solidFill>
              <a:schemeClr val="dk1"/>
            </a:solidFill>
            <a:prstDash val="solid"/>
            <a:round/>
            <a:headEnd type="none" w="sm" len="sm"/>
            <a:tailEnd type="none" w="sm" len="sm"/>
          </a:ln>
        </p:spPr>
      </p:pic>
      <p:pic>
        <p:nvPicPr>
          <p:cNvPr id="107" name="Google Shape;107;g2b558e456ff_0_88"/>
          <p:cNvPicPr preferRelativeResize="0"/>
          <p:nvPr/>
        </p:nvPicPr>
        <p:blipFill rotWithShape="1">
          <a:blip r:embed="rId6">
            <a:alphaModFix/>
          </a:blip>
          <a:srcRect/>
          <a:stretch/>
        </p:blipFill>
        <p:spPr>
          <a:xfrm>
            <a:off x="844497" y="70338"/>
            <a:ext cx="814180" cy="1055176"/>
          </a:xfrm>
          <a:prstGeom prst="rect">
            <a:avLst/>
          </a:prstGeom>
          <a:noFill/>
          <a:ln>
            <a:noFill/>
          </a:ln>
        </p:spPr>
      </p:pic>
      <p:pic>
        <p:nvPicPr>
          <p:cNvPr id="9" name="Picture 8"/>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b558e456ff_0_98"/>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 </a:t>
            </a:r>
            <a:endParaRPr/>
          </a:p>
        </p:txBody>
      </p:sp>
      <p:sp>
        <p:nvSpPr>
          <p:cNvPr id="113" name="Google Shape;113;g2b558e456ff_0_98"/>
          <p:cNvSpPr txBox="1"/>
          <p:nvPr/>
        </p:nvSpPr>
        <p:spPr>
          <a:xfrm>
            <a:off x="130583" y="116841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High Ball Catch: This technique is used when the opposition put a high kick into the air. Make sure that you have a solid base and both your arms are pointing in the air. This creates the basket for the ball to land into.</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Grubber Kick: This is an attacking kick used to either score a try or break the defensive line. Point the rugby ball towards the ground and use your laces to strike the ball.</a:t>
            </a:r>
            <a:endParaRPr sz="1800">
              <a:solidFill>
                <a:schemeClr val="dk1"/>
              </a:solidFill>
              <a:latin typeface="Arial"/>
              <a:ea typeface="Arial"/>
              <a:cs typeface="Arial"/>
              <a:sym typeface="Arial"/>
            </a:endParaRPr>
          </a:p>
        </p:txBody>
      </p:sp>
      <p:sp>
        <p:nvSpPr>
          <p:cNvPr id="114" name="Google Shape;114;g2b558e456ff_0_98"/>
          <p:cNvSpPr txBox="1"/>
          <p:nvPr/>
        </p:nvSpPr>
        <p:spPr>
          <a:xfrm>
            <a:off x="330688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Finesse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sz="1800">
              <a:solidFill>
                <a:schemeClr val="dk1"/>
              </a:solidFill>
              <a:latin typeface="Arial"/>
              <a:ea typeface="Arial"/>
              <a:cs typeface="Arial"/>
              <a:sym typeface="Arial"/>
            </a:endParaRPr>
          </a:p>
        </p:txBody>
      </p:sp>
      <p:sp>
        <p:nvSpPr>
          <p:cNvPr id="115" name="Google Shape;115;g2b558e456ff_0_98"/>
          <p:cNvSpPr txBox="1"/>
          <p:nvPr/>
        </p:nvSpPr>
        <p:spPr>
          <a:xfrm>
            <a:off x="6041037" y="1149954"/>
            <a:ext cx="26160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kick should I use on the last tackle?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can I do to make sure that I have a high completion rate of passes?</a:t>
            </a:r>
            <a:endParaRPr sz="1800">
              <a:solidFill>
                <a:schemeClr val="dk1"/>
              </a:solidFill>
              <a:latin typeface="Arial"/>
              <a:ea typeface="Arial"/>
              <a:cs typeface="Arial"/>
              <a:sym typeface="Arial"/>
            </a:endParaRPr>
          </a:p>
        </p:txBody>
      </p:sp>
      <p:pic>
        <p:nvPicPr>
          <p:cNvPr id="116" name="Google Shape;116;g2b558e456ff_0_9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17" name="Google Shape;117;g2b558e456ff_0_98" descr="Grubber targets - Rugby Coach Weekly"/>
          <p:cNvPicPr preferRelativeResize="0"/>
          <p:nvPr/>
        </p:nvPicPr>
        <p:blipFill rotWithShape="1">
          <a:blip r:embed="rId4">
            <a:alphaModFix/>
          </a:blip>
          <a:srcRect/>
          <a:stretch/>
        </p:blipFill>
        <p:spPr>
          <a:xfrm>
            <a:off x="3220475" y="3846070"/>
            <a:ext cx="2884507" cy="1923005"/>
          </a:xfrm>
          <a:prstGeom prst="rect">
            <a:avLst/>
          </a:prstGeom>
          <a:noFill/>
          <a:ln>
            <a:noFill/>
          </a:ln>
        </p:spPr>
      </p:pic>
      <p:pic>
        <p:nvPicPr>
          <p:cNvPr id="118" name="Google Shape;118;g2b558e456ff_0_98" descr="Coaching session to gain confidence with the high ball"/>
          <p:cNvPicPr preferRelativeResize="0"/>
          <p:nvPr/>
        </p:nvPicPr>
        <p:blipFill rotWithShape="1">
          <a:blip r:embed="rId5">
            <a:alphaModFix/>
          </a:blip>
          <a:srcRect/>
          <a:stretch/>
        </p:blipFill>
        <p:spPr>
          <a:xfrm>
            <a:off x="6370328" y="3846070"/>
            <a:ext cx="2229874" cy="2010316"/>
          </a:xfrm>
          <a:prstGeom prst="rect">
            <a:avLst/>
          </a:prstGeom>
          <a:noFill/>
          <a:ln>
            <a:noFill/>
          </a:ln>
        </p:spPr>
      </p:pic>
      <p:pic>
        <p:nvPicPr>
          <p:cNvPr id="9" name="Picture 8"/>
          <p:cNvPicPr>
            <a:picLocks noChangeAspect="1"/>
          </p:cNvPicPr>
          <p:nvPr/>
        </p:nvPicPr>
        <p:blipFill>
          <a:blip r:embed="rId6"/>
          <a:stretch>
            <a:fillRect/>
          </a:stretch>
        </p:blipFill>
        <p:spPr>
          <a:xfrm>
            <a:off x="154380" y="91257"/>
            <a:ext cx="619275" cy="8448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7042</Words>
  <Application>Microsoft Office PowerPoint</Application>
  <PresentationFormat>On-screen Show (4:3)</PresentationFormat>
  <Paragraphs>800</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Office Theme</vt:lpstr>
      <vt:lpstr>PowerPoint Presentation</vt:lpstr>
      <vt:lpstr>Subject Knowledge Organiser Football</vt:lpstr>
      <vt:lpstr>PowerPoint Presentation</vt:lpstr>
      <vt:lpstr>PowerPoint Presentation</vt:lpstr>
      <vt:lpstr>PowerPoint Presentation</vt:lpstr>
      <vt:lpstr>PowerPoint Presentation</vt:lpstr>
      <vt:lpstr>Subject Knowledge Organiser Football</vt:lpstr>
      <vt:lpstr>PowerPoint Presentation</vt:lpstr>
      <vt:lpstr>PowerPoint Presentation</vt:lpstr>
      <vt:lpstr>PowerPoint Presentation</vt:lpstr>
      <vt:lpstr>PowerPoint Presentation</vt:lpstr>
      <vt:lpstr>PowerPoint Presentation</vt:lpstr>
      <vt:lpstr>PowerPoint Presentation</vt:lpstr>
      <vt:lpstr>Subject Knowledge Organiser Football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Subject Knowledge Organiser Football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Grindrod</dc:creator>
  <cp:lastModifiedBy>GBOYS</cp:lastModifiedBy>
  <cp:revision>2</cp:revision>
  <dcterms:created xsi:type="dcterms:W3CDTF">2020-06-25T14:38:52Z</dcterms:created>
  <dcterms:modified xsi:type="dcterms:W3CDTF">2024-11-14T07:36:25Z</dcterms:modified>
</cp:coreProperties>
</file>